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34"/>
  </p:notesMasterIdLst>
  <p:sldIdLst>
    <p:sldId id="262" r:id="rId2"/>
    <p:sldId id="256" r:id="rId3"/>
    <p:sldId id="257" r:id="rId4"/>
    <p:sldId id="258" r:id="rId5"/>
    <p:sldId id="260" r:id="rId6"/>
    <p:sldId id="291" r:id="rId7"/>
    <p:sldId id="269" r:id="rId8"/>
    <p:sldId id="294" r:id="rId9"/>
    <p:sldId id="295" r:id="rId10"/>
    <p:sldId id="299" r:id="rId11"/>
    <p:sldId id="296" r:id="rId12"/>
    <p:sldId id="293" r:id="rId13"/>
    <p:sldId id="297" r:id="rId14"/>
    <p:sldId id="300" r:id="rId15"/>
    <p:sldId id="301" r:id="rId16"/>
    <p:sldId id="310" r:id="rId17"/>
    <p:sldId id="304" r:id="rId18"/>
    <p:sldId id="306" r:id="rId19"/>
    <p:sldId id="290" r:id="rId20"/>
    <p:sldId id="263" r:id="rId21"/>
    <p:sldId id="275" r:id="rId22"/>
    <p:sldId id="270" r:id="rId23"/>
    <p:sldId id="277" r:id="rId24"/>
    <p:sldId id="276" r:id="rId25"/>
    <p:sldId id="273" r:id="rId26"/>
    <p:sldId id="285" r:id="rId27"/>
    <p:sldId id="302" r:id="rId28"/>
    <p:sldId id="303" r:id="rId29"/>
    <p:sldId id="305" r:id="rId30"/>
    <p:sldId id="307" r:id="rId31"/>
    <p:sldId id="308" r:id="rId32"/>
    <p:sldId id="30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3073"/>
  </p:normalViewPr>
  <p:slideViewPr>
    <p:cSldViewPr snapToGrid="0">
      <p:cViewPr>
        <p:scale>
          <a:sx n="98" d="100"/>
          <a:sy n="98" d="100"/>
        </p:scale>
        <p:origin x="776" y="520"/>
      </p:cViewPr>
      <p:guideLst>
        <p:guide orient="horz" pos="2160"/>
        <p:guide pos="3840"/>
      </p:guideLst>
    </p:cSldViewPr>
  </p:slideViewPr>
  <p:notesTextViewPr>
    <p:cViewPr>
      <p:scale>
        <a:sx n="70" d="100"/>
        <a:sy n="7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00E7B-6F58-2E43-B058-9E884CA84121}" type="datetimeFigureOut">
              <a:rPr lang="en-US" smtClean="0"/>
              <a:t>10/17/24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89C5F-259B-7944-87B8-36EF3F8FD917}" type="slidenum">
              <a:rPr lang="en-US" smtClean="0"/>
              <a:t>‹#›</a:t>
            </a:fld>
            <a:endParaRPr lang="en-US"/>
          </a:p>
        </p:txBody>
      </p:sp>
    </p:spTree>
    <p:extLst>
      <p:ext uri="{BB962C8B-B14F-4D97-AF65-F5344CB8AC3E}">
        <p14:creationId xmlns:p14="http://schemas.microsoft.com/office/powerpoint/2010/main" val="2818035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1</a:t>
            </a:fld>
            <a:endParaRPr lang="en-US"/>
          </a:p>
        </p:txBody>
      </p:sp>
    </p:spTree>
    <p:extLst>
      <p:ext uri="{BB962C8B-B14F-4D97-AF65-F5344CB8AC3E}">
        <p14:creationId xmlns:p14="http://schemas.microsoft.com/office/powerpoint/2010/main" val="1701945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20</a:t>
            </a:fld>
            <a:endParaRPr lang="en-US"/>
          </a:p>
        </p:txBody>
      </p:sp>
    </p:spTree>
    <p:extLst>
      <p:ext uri="{BB962C8B-B14F-4D97-AF65-F5344CB8AC3E}">
        <p14:creationId xmlns:p14="http://schemas.microsoft.com/office/powerpoint/2010/main" val="4142457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21</a:t>
            </a:fld>
            <a:endParaRPr lang="en-US"/>
          </a:p>
        </p:txBody>
      </p:sp>
    </p:spTree>
    <p:extLst>
      <p:ext uri="{BB962C8B-B14F-4D97-AF65-F5344CB8AC3E}">
        <p14:creationId xmlns:p14="http://schemas.microsoft.com/office/powerpoint/2010/main" val="4279182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22</a:t>
            </a:fld>
            <a:endParaRPr lang="en-US"/>
          </a:p>
        </p:txBody>
      </p:sp>
    </p:spTree>
    <p:extLst>
      <p:ext uri="{BB962C8B-B14F-4D97-AF65-F5344CB8AC3E}">
        <p14:creationId xmlns:p14="http://schemas.microsoft.com/office/powerpoint/2010/main" val="42880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23</a:t>
            </a:fld>
            <a:endParaRPr lang="en-US"/>
          </a:p>
        </p:txBody>
      </p:sp>
    </p:spTree>
    <p:extLst>
      <p:ext uri="{BB962C8B-B14F-4D97-AF65-F5344CB8AC3E}">
        <p14:creationId xmlns:p14="http://schemas.microsoft.com/office/powerpoint/2010/main" val="309450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11</a:t>
            </a:fld>
            <a:endParaRPr lang="en-US"/>
          </a:p>
        </p:txBody>
      </p:sp>
    </p:spTree>
    <p:extLst>
      <p:ext uri="{BB962C8B-B14F-4D97-AF65-F5344CB8AC3E}">
        <p14:creationId xmlns:p14="http://schemas.microsoft.com/office/powerpoint/2010/main" val="321166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12</a:t>
            </a:fld>
            <a:endParaRPr lang="en-US"/>
          </a:p>
        </p:txBody>
      </p:sp>
    </p:spTree>
    <p:extLst>
      <p:ext uri="{BB962C8B-B14F-4D97-AF65-F5344CB8AC3E}">
        <p14:creationId xmlns:p14="http://schemas.microsoft.com/office/powerpoint/2010/main" val="99660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13</a:t>
            </a:fld>
            <a:endParaRPr lang="en-US"/>
          </a:p>
        </p:txBody>
      </p:sp>
    </p:spTree>
    <p:extLst>
      <p:ext uri="{BB962C8B-B14F-4D97-AF65-F5344CB8AC3E}">
        <p14:creationId xmlns:p14="http://schemas.microsoft.com/office/powerpoint/2010/main" val="4189641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14</a:t>
            </a:fld>
            <a:endParaRPr lang="en-US"/>
          </a:p>
        </p:txBody>
      </p:sp>
    </p:spTree>
    <p:extLst>
      <p:ext uri="{BB962C8B-B14F-4D97-AF65-F5344CB8AC3E}">
        <p14:creationId xmlns:p14="http://schemas.microsoft.com/office/powerpoint/2010/main" val="2437409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15</a:t>
            </a:fld>
            <a:endParaRPr lang="en-US"/>
          </a:p>
        </p:txBody>
      </p:sp>
    </p:spTree>
    <p:extLst>
      <p:ext uri="{BB962C8B-B14F-4D97-AF65-F5344CB8AC3E}">
        <p14:creationId xmlns:p14="http://schemas.microsoft.com/office/powerpoint/2010/main" val="948741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17</a:t>
            </a:fld>
            <a:endParaRPr lang="en-US"/>
          </a:p>
        </p:txBody>
      </p:sp>
    </p:spTree>
    <p:extLst>
      <p:ext uri="{BB962C8B-B14F-4D97-AF65-F5344CB8AC3E}">
        <p14:creationId xmlns:p14="http://schemas.microsoft.com/office/powerpoint/2010/main" val="3475299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18</a:t>
            </a:fld>
            <a:endParaRPr lang="en-US"/>
          </a:p>
        </p:txBody>
      </p:sp>
    </p:spTree>
    <p:extLst>
      <p:ext uri="{BB962C8B-B14F-4D97-AF65-F5344CB8AC3E}">
        <p14:creationId xmlns:p14="http://schemas.microsoft.com/office/powerpoint/2010/main" val="3565679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9C5F-259B-7944-87B8-36EF3F8FD917}" type="slidenum">
              <a:rPr lang="en-US" smtClean="0"/>
              <a:t>19</a:t>
            </a:fld>
            <a:endParaRPr lang="en-US"/>
          </a:p>
        </p:txBody>
      </p:sp>
    </p:spTree>
    <p:extLst>
      <p:ext uri="{BB962C8B-B14F-4D97-AF65-F5344CB8AC3E}">
        <p14:creationId xmlns:p14="http://schemas.microsoft.com/office/powerpoint/2010/main" val="1411145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A135-CD3A-A843-F5BC-A094005FEFE9}"/>
              </a:ext>
            </a:extLst>
          </p:cNvPr>
          <p:cNvSpPr>
            <a:spLocks noGrp="1"/>
          </p:cNvSpPr>
          <p:nvPr>
            <p:ph type="ctrTitle"/>
          </p:nvPr>
        </p:nvSpPr>
        <p:spPr>
          <a:xfrm>
            <a:off x="262759" y="1122363"/>
            <a:ext cx="11800489" cy="2861058"/>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088208A-60E5-D16D-4CDA-1E7542F61AE6}"/>
              </a:ext>
            </a:extLst>
          </p:cNvPr>
          <p:cNvSpPr>
            <a:spLocks noGrp="1"/>
          </p:cNvSpPr>
          <p:nvPr>
            <p:ph type="subTitle" idx="1"/>
          </p:nvPr>
        </p:nvSpPr>
        <p:spPr>
          <a:xfrm>
            <a:off x="8153400" y="4572000"/>
            <a:ext cx="3909849" cy="160507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6FE35A1F-1130-59FB-468D-16708145DC2E}"/>
              </a:ext>
            </a:extLst>
          </p:cNvPr>
          <p:cNvSpPr>
            <a:spLocks noGrp="1"/>
          </p:cNvSpPr>
          <p:nvPr>
            <p:ph type="dt" sz="half" idx="10"/>
          </p:nvPr>
        </p:nvSpPr>
        <p:spPr/>
        <p:txBody>
          <a:bodyPr/>
          <a:lstStyle/>
          <a:p>
            <a:fld id="{05F7E04B-3631-6B46-9613-BC20EACF3BB0}" type="datetime1">
              <a:rPr lang="en-IN" smtClean="0"/>
              <a:t>17/10/24</a:t>
            </a:fld>
            <a:endParaRPr lang="en-US"/>
          </a:p>
        </p:txBody>
      </p:sp>
      <p:sp>
        <p:nvSpPr>
          <p:cNvPr id="5" name="Footer Placeholder 4">
            <a:extLst>
              <a:ext uri="{FF2B5EF4-FFF2-40B4-BE49-F238E27FC236}">
                <a16:creationId xmlns:a16="http://schemas.microsoft.com/office/drawing/2014/main" id="{24D937F4-0A72-FE80-2530-2A6FA1F01519}"/>
              </a:ext>
            </a:extLst>
          </p:cNvPr>
          <p:cNvSpPr>
            <a:spLocks noGrp="1"/>
          </p:cNvSpPr>
          <p:nvPr>
            <p:ph type="ftr" sz="quarter" idx="11"/>
          </p:nvPr>
        </p:nvSpPr>
        <p:spPr/>
        <p:txBody>
          <a:bodyPr/>
          <a:lstStyle/>
          <a:p>
            <a:r>
              <a:rPr lang="en-US"/>
              <a:t>BTP Presentation By-Kartik Khandelwal &amp; Viren Sharma</a:t>
            </a:r>
          </a:p>
        </p:txBody>
      </p:sp>
      <p:sp>
        <p:nvSpPr>
          <p:cNvPr id="6" name="Slide Number Placeholder 5">
            <a:extLst>
              <a:ext uri="{FF2B5EF4-FFF2-40B4-BE49-F238E27FC236}">
                <a16:creationId xmlns:a16="http://schemas.microsoft.com/office/drawing/2014/main" id="{8B8DBDD0-0957-DDBD-0BA4-F92AF27F91E7}"/>
              </a:ext>
            </a:extLst>
          </p:cNvPr>
          <p:cNvSpPr>
            <a:spLocks noGrp="1"/>
          </p:cNvSpPr>
          <p:nvPr>
            <p:ph type="sldNum" sz="quarter" idx="12"/>
          </p:nvPr>
        </p:nvSpPr>
        <p:spPr/>
        <p:txBody>
          <a:bodyPr/>
          <a:lstStyle/>
          <a:p>
            <a:fld id="{0C121B23-5A29-924B-AA0B-1E3715086BAB}" type="slidenum">
              <a:rPr lang="en-US" smtClean="0"/>
              <a:t>‹#›</a:t>
            </a:fld>
            <a:endParaRPr lang="en-US"/>
          </a:p>
        </p:txBody>
      </p:sp>
    </p:spTree>
    <p:extLst>
      <p:ext uri="{BB962C8B-B14F-4D97-AF65-F5344CB8AC3E}">
        <p14:creationId xmlns:p14="http://schemas.microsoft.com/office/powerpoint/2010/main" val="149970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38742-9454-D6E6-1349-3DE9AB99B60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BC357DE-A074-B43F-D37C-76DDD24B3A3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CC483BB-315F-A4BE-F49A-4D6E10295EF2}"/>
              </a:ext>
            </a:extLst>
          </p:cNvPr>
          <p:cNvSpPr>
            <a:spLocks noGrp="1"/>
          </p:cNvSpPr>
          <p:nvPr>
            <p:ph type="dt" sz="half" idx="10"/>
          </p:nvPr>
        </p:nvSpPr>
        <p:spPr/>
        <p:txBody>
          <a:bodyPr/>
          <a:lstStyle/>
          <a:p>
            <a:fld id="{75B87E9A-50B4-A445-A48C-B3C0399D02D4}" type="datetime1">
              <a:rPr lang="en-IN" smtClean="0"/>
              <a:t>17/10/24</a:t>
            </a:fld>
            <a:endParaRPr lang="en-US"/>
          </a:p>
        </p:txBody>
      </p:sp>
      <p:sp>
        <p:nvSpPr>
          <p:cNvPr id="5" name="Footer Placeholder 4">
            <a:extLst>
              <a:ext uri="{FF2B5EF4-FFF2-40B4-BE49-F238E27FC236}">
                <a16:creationId xmlns:a16="http://schemas.microsoft.com/office/drawing/2014/main" id="{ABC01C90-8568-3040-DCB2-0172D5BDF10C}"/>
              </a:ext>
            </a:extLst>
          </p:cNvPr>
          <p:cNvSpPr>
            <a:spLocks noGrp="1"/>
          </p:cNvSpPr>
          <p:nvPr>
            <p:ph type="ftr" sz="quarter" idx="11"/>
          </p:nvPr>
        </p:nvSpPr>
        <p:spPr/>
        <p:txBody>
          <a:bodyPr/>
          <a:lstStyle/>
          <a:p>
            <a:r>
              <a:rPr lang="en-US"/>
              <a:t>BTP Presentation By-Kartik Khandelwal &amp; Viren Sharma</a:t>
            </a:r>
          </a:p>
        </p:txBody>
      </p:sp>
      <p:sp>
        <p:nvSpPr>
          <p:cNvPr id="6" name="Slide Number Placeholder 5">
            <a:extLst>
              <a:ext uri="{FF2B5EF4-FFF2-40B4-BE49-F238E27FC236}">
                <a16:creationId xmlns:a16="http://schemas.microsoft.com/office/drawing/2014/main" id="{0A84F289-6D6E-96D9-FA3F-F9AEA378F7C2}"/>
              </a:ext>
            </a:extLst>
          </p:cNvPr>
          <p:cNvSpPr>
            <a:spLocks noGrp="1"/>
          </p:cNvSpPr>
          <p:nvPr>
            <p:ph type="sldNum" sz="quarter" idx="12"/>
          </p:nvPr>
        </p:nvSpPr>
        <p:spPr/>
        <p:txBody>
          <a:bodyPr/>
          <a:lstStyle/>
          <a:p>
            <a:fld id="{0C121B23-5A29-924B-AA0B-1E3715086BAB}" type="slidenum">
              <a:rPr lang="en-US" smtClean="0"/>
              <a:t>‹#›</a:t>
            </a:fld>
            <a:endParaRPr lang="en-US"/>
          </a:p>
        </p:txBody>
      </p:sp>
    </p:spTree>
    <p:extLst>
      <p:ext uri="{BB962C8B-B14F-4D97-AF65-F5344CB8AC3E}">
        <p14:creationId xmlns:p14="http://schemas.microsoft.com/office/powerpoint/2010/main" val="102635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0852A3-3BA7-7B48-ACAD-1954367524C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43DC304-607C-9A48-9CD6-2F794046F51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2A1FA5-106D-7667-C59A-77178D1C53F2}"/>
              </a:ext>
            </a:extLst>
          </p:cNvPr>
          <p:cNvSpPr>
            <a:spLocks noGrp="1"/>
          </p:cNvSpPr>
          <p:nvPr>
            <p:ph type="dt" sz="half" idx="10"/>
          </p:nvPr>
        </p:nvSpPr>
        <p:spPr/>
        <p:txBody>
          <a:bodyPr/>
          <a:lstStyle/>
          <a:p>
            <a:fld id="{C6062C6F-A055-E94F-984A-D973D638E114}" type="datetime1">
              <a:rPr lang="en-IN" smtClean="0"/>
              <a:t>17/10/24</a:t>
            </a:fld>
            <a:endParaRPr lang="en-US"/>
          </a:p>
        </p:txBody>
      </p:sp>
      <p:sp>
        <p:nvSpPr>
          <p:cNvPr id="5" name="Footer Placeholder 4">
            <a:extLst>
              <a:ext uri="{FF2B5EF4-FFF2-40B4-BE49-F238E27FC236}">
                <a16:creationId xmlns:a16="http://schemas.microsoft.com/office/drawing/2014/main" id="{AE4EABC8-2DB9-A874-1608-3746D3B1B19A}"/>
              </a:ext>
            </a:extLst>
          </p:cNvPr>
          <p:cNvSpPr>
            <a:spLocks noGrp="1"/>
          </p:cNvSpPr>
          <p:nvPr>
            <p:ph type="ftr" sz="quarter" idx="11"/>
          </p:nvPr>
        </p:nvSpPr>
        <p:spPr/>
        <p:txBody>
          <a:bodyPr/>
          <a:lstStyle/>
          <a:p>
            <a:r>
              <a:rPr lang="en-US"/>
              <a:t>BTP Presentation By-Kartik Khandelwal &amp; Viren Sharma</a:t>
            </a:r>
          </a:p>
        </p:txBody>
      </p:sp>
      <p:sp>
        <p:nvSpPr>
          <p:cNvPr id="6" name="Slide Number Placeholder 5">
            <a:extLst>
              <a:ext uri="{FF2B5EF4-FFF2-40B4-BE49-F238E27FC236}">
                <a16:creationId xmlns:a16="http://schemas.microsoft.com/office/drawing/2014/main" id="{704E5A39-5F44-6D44-FB40-BED608EBFD80}"/>
              </a:ext>
            </a:extLst>
          </p:cNvPr>
          <p:cNvSpPr>
            <a:spLocks noGrp="1"/>
          </p:cNvSpPr>
          <p:nvPr>
            <p:ph type="sldNum" sz="quarter" idx="12"/>
          </p:nvPr>
        </p:nvSpPr>
        <p:spPr/>
        <p:txBody>
          <a:bodyPr/>
          <a:lstStyle/>
          <a:p>
            <a:fld id="{0C121B23-5A29-924B-AA0B-1E3715086BAB}" type="slidenum">
              <a:rPr lang="en-US" smtClean="0"/>
              <a:t>‹#›</a:t>
            </a:fld>
            <a:endParaRPr lang="en-US"/>
          </a:p>
        </p:txBody>
      </p:sp>
    </p:spTree>
    <p:extLst>
      <p:ext uri="{BB962C8B-B14F-4D97-AF65-F5344CB8AC3E}">
        <p14:creationId xmlns:p14="http://schemas.microsoft.com/office/powerpoint/2010/main" val="6831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EEAE-4ACD-D682-848C-5133B145E9B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946082-1991-5999-86C8-C355A0FB73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7E5732-EC9B-BF9A-F0CF-B8BE01A6FBA3}"/>
              </a:ext>
            </a:extLst>
          </p:cNvPr>
          <p:cNvSpPr>
            <a:spLocks noGrp="1"/>
          </p:cNvSpPr>
          <p:nvPr>
            <p:ph type="dt" sz="half" idx="10"/>
          </p:nvPr>
        </p:nvSpPr>
        <p:spPr/>
        <p:txBody>
          <a:bodyPr/>
          <a:lstStyle/>
          <a:p>
            <a:fld id="{207B0790-FF70-B245-8B95-E1C296541548}" type="datetime1">
              <a:rPr lang="en-IN" smtClean="0"/>
              <a:t>17/10/24</a:t>
            </a:fld>
            <a:endParaRPr lang="en-US"/>
          </a:p>
        </p:txBody>
      </p:sp>
      <p:sp>
        <p:nvSpPr>
          <p:cNvPr id="5" name="Footer Placeholder 4">
            <a:extLst>
              <a:ext uri="{FF2B5EF4-FFF2-40B4-BE49-F238E27FC236}">
                <a16:creationId xmlns:a16="http://schemas.microsoft.com/office/drawing/2014/main" id="{9AAA0ED6-6F91-5C93-302F-6B8653B050B1}"/>
              </a:ext>
            </a:extLst>
          </p:cNvPr>
          <p:cNvSpPr>
            <a:spLocks noGrp="1"/>
          </p:cNvSpPr>
          <p:nvPr>
            <p:ph type="ftr" sz="quarter" idx="11"/>
          </p:nvPr>
        </p:nvSpPr>
        <p:spPr/>
        <p:txBody>
          <a:bodyPr/>
          <a:lstStyle/>
          <a:p>
            <a:r>
              <a:rPr lang="en-US"/>
              <a:t>BTP Presentation By-Kartik Khandelwal &amp; Viren Sharma</a:t>
            </a:r>
          </a:p>
        </p:txBody>
      </p:sp>
      <p:sp>
        <p:nvSpPr>
          <p:cNvPr id="6" name="Slide Number Placeholder 5">
            <a:extLst>
              <a:ext uri="{FF2B5EF4-FFF2-40B4-BE49-F238E27FC236}">
                <a16:creationId xmlns:a16="http://schemas.microsoft.com/office/drawing/2014/main" id="{22E914D6-12EC-0396-4AB5-B60FE5FDDCA3}"/>
              </a:ext>
            </a:extLst>
          </p:cNvPr>
          <p:cNvSpPr>
            <a:spLocks noGrp="1"/>
          </p:cNvSpPr>
          <p:nvPr>
            <p:ph type="sldNum" sz="quarter" idx="12"/>
          </p:nvPr>
        </p:nvSpPr>
        <p:spPr/>
        <p:txBody>
          <a:bodyPr/>
          <a:lstStyle/>
          <a:p>
            <a:fld id="{0C121B23-5A29-924B-AA0B-1E3715086BAB}" type="slidenum">
              <a:rPr lang="en-US" smtClean="0"/>
              <a:t>‹#›</a:t>
            </a:fld>
            <a:endParaRPr lang="en-US"/>
          </a:p>
        </p:txBody>
      </p:sp>
    </p:spTree>
    <p:extLst>
      <p:ext uri="{BB962C8B-B14F-4D97-AF65-F5344CB8AC3E}">
        <p14:creationId xmlns:p14="http://schemas.microsoft.com/office/powerpoint/2010/main" val="133644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81ADD-6654-592E-D31B-D942A7384A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27196C1-4C36-88C8-2A11-0AA6CC7DE3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9EF2A25-E9FF-DBC1-8788-B9A3BE0B9717}"/>
              </a:ext>
            </a:extLst>
          </p:cNvPr>
          <p:cNvSpPr>
            <a:spLocks noGrp="1"/>
          </p:cNvSpPr>
          <p:nvPr>
            <p:ph type="dt" sz="half" idx="10"/>
          </p:nvPr>
        </p:nvSpPr>
        <p:spPr/>
        <p:txBody>
          <a:bodyPr/>
          <a:lstStyle/>
          <a:p>
            <a:fld id="{8C21CCE4-D44B-8442-9137-C4EFEEA4D406}" type="datetime1">
              <a:rPr lang="en-IN" smtClean="0"/>
              <a:t>17/10/24</a:t>
            </a:fld>
            <a:endParaRPr lang="en-US"/>
          </a:p>
        </p:txBody>
      </p:sp>
      <p:sp>
        <p:nvSpPr>
          <p:cNvPr id="5" name="Footer Placeholder 4">
            <a:extLst>
              <a:ext uri="{FF2B5EF4-FFF2-40B4-BE49-F238E27FC236}">
                <a16:creationId xmlns:a16="http://schemas.microsoft.com/office/drawing/2014/main" id="{6CE25EDC-3C10-ABAE-ACE9-446695811AC2}"/>
              </a:ext>
            </a:extLst>
          </p:cNvPr>
          <p:cNvSpPr>
            <a:spLocks noGrp="1"/>
          </p:cNvSpPr>
          <p:nvPr>
            <p:ph type="ftr" sz="quarter" idx="11"/>
          </p:nvPr>
        </p:nvSpPr>
        <p:spPr/>
        <p:txBody>
          <a:bodyPr/>
          <a:lstStyle/>
          <a:p>
            <a:r>
              <a:rPr lang="en-US"/>
              <a:t>BTP Presentation By-Kartik Khandelwal &amp; Viren Sharma</a:t>
            </a:r>
          </a:p>
        </p:txBody>
      </p:sp>
      <p:sp>
        <p:nvSpPr>
          <p:cNvPr id="6" name="Slide Number Placeholder 5">
            <a:extLst>
              <a:ext uri="{FF2B5EF4-FFF2-40B4-BE49-F238E27FC236}">
                <a16:creationId xmlns:a16="http://schemas.microsoft.com/office/drawing/2014/main" id="{4AFA467E-FCCC-2CFD-C7B6-828FB30506D5}"/>
              </a:ext>
            </a:extLst>
          </p:cNvPr>
          <p:cNvSpPr>
            <a:spLocks noGrp="1"/>
          </p:cNvSpPr>
          <p:nvPr>
            <p:ph type="sldNum" sz="quarter" idx="12"/>
          </p:nvPr>
        </p:nvSpPr>
        <p:spPr/>
        <p:txBody>
          <a:bodyPr/>
          <a:lstStyle/>
          <a:p>
            <a:fld id="{0C121B23-5A29-924B-AA0B-1E3715086BAB}" type="slidenum">
              <a:rPr lang="en-US" smtClean="0"/>
              <a:t>‹#›</a:t>
            </a:fld>
            <a:endParaRPr lang="en-US"/>
          </a:p>
        </p:txBody>
      </p:sp>
    </p:spTree>
    <p:extLst>
      <p:ext uri="{BB962C8B-B14F-4D97-AF65-F5344CB8AC3E}">
        <p14:creationId xmlns:p14="http://schemas.microsoft.com/office/powerpoint/2010/main" val="102112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2CF3-7209-EC7C-7187-871A6D5BDF6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CA0F8A-2A77-E8EB-59BA-774169DA55F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E912AB6-6E3C-C135-9073-89E17A4E2EB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4A06EB0-C542-74FC-0744-850FCE5932B2}"/>
              </a:ext>
            </a:extLst>
          </p:cNvPr>
          <p:cNvSpPr>
            <a:spLocks noGrp="1"/>
          </p:cNvSpPr>
          <p:nvPr>
            <p:ph type="dt" sz="half" idx="10"/>
          </p:nvPr>
        </p:nvSpPr>
        <p:spPr/>
        <p:txBody>
          <a:bodyPr/>
          <a:lstStyle/>
          <a:p>
            <a:fld id="{F0A9D9F1-4C82-4A41-9F53-E4B1F14EF349}" type="datetime1">
              <a:rPr lang="en-IN" smtClean="0"/>
              <a:t>17/10/24</a:t>
            </a:fld>
            <a:endParaRPr lang="en-US"/>
          </a:p>
        </p:txBody>
      </p:sp>
      <p:sp>
        <p:nvSpPr>
          <p:cNvPr id="6" name="Footer Placeholder 5">
            <a:extLst>
              <a:ext uri="{FF2B5EF4-FFF2-40B4-BE49-F238E27FC236}">
                <a16:creationId xmlns:a16="http://schemas.microsoft.com/office/drawing/2014/main" id="{36CA966A-52D5-4544-A8C1-0756FF19CD0B}"/>
              </a:ext>
            </a:extLst>
          </p:cNvPr>
          <p:cNvSpPr>
            <a:spLocks noGrp="1"/>
          </p:cNvSpPr>
          <p:nvPr>
            <p:ph type="ftr" sz="quarter" idx="11"/>
          </p:nvPr>
        </p:nvSpPr>
        <p:spPr/>
        <p:txBody>
          <a:bodyPr/>
          <a:lstStyle/>
          <a:p>
            <a:r>
              <a:rPr lang="en-US"/>
              <a:t>BTP Presentation By-Kartik Khandelwal &amp; Viren Sharma</a:t>
            </a:r>
          </a:p>
        </p:txBody>
      </p:sp>
      <p:sp>
        <p:nvSpPr>
          <p:cNvPr id="7" name="Slide Number Placeholder 6">
            <a:extLst>
              <a:ext uri="{FF2B5EF4-FFF2-40B4-BE49-F238E27FC236}">
                <a16:creationId xmlns:a16="http://schemas.microsoft.com/office/drawing/2014/main" id="{2FFCED8E-0F74-F6B0-8948-523D1A002B62}"/>
              </a:ext>
            </a:extLst>
          </p:cNvPr>
          <p:cNvSpPr>
            <a:spLocks noGrp="1"/>
          </p:cNvSpPr>
          <p:nvPr>
            <p:ph type="sldNum" sz="quarter" idx="12"/>
          </p:nvPr>
        </p:nvSpPr>
        <p:spPr/>
        <p:txBody>
          <a:bodyPr/>
          <a:lstStyle/>
          <a:p>
            <a:fld id="{0C121B23-5A29-924B-AA0B-1E3715086BAB}" type="slidenum">
              <a:rPr lang="en-US" smtClean="0"/>
              <a:t>‹#›</a:t>
            </a:fld>
            <a:endParaRPr lang="en-US"/>
          </a:p>
        </p:txBody>
      </p:sp>
    </p:spTree>
    <p:extLst>
      <p:ext uri="{BB962C8B-B14F-4D97-AF65-F5344CB8AC3E}">
        <p14:creationId xmlns:p14="http://schemas.microsoft.com/office/powerpoint/2010/main" val="219302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F27CE-10FC-42D3-9BC8-543358EDA3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3858F1-94B4-7020-985C-BB8FAD65D4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A207D2-ED2C-4093-1FB1-20ED983B92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61514F0-B96C-18F8-3CEB-E182CE0EAD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BCAFA0-D50C-A9A1-9CF0-D3C892A2444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AD37951-55A5-27C7-3ACC-AA59EAED876C}"/>
              </a:ext>
            </a:extLst>
          </p:cNvPr>
          <p:cNvSpPr>
            <a:spLocks noGrp="1"/>
          </p:cNvSpPr>
          <p:nvPr>
            <p:ph type="dt" sz="half" idx="10"/>
          </p:nvPr>
        </p:nvSpPr>
        <p:spPr/>
        <p:txBody>
          <a:bodyPr/>
          <a:lstStyle/>
          <a:p>
            <a:fld id="{98FB63FE-7C70-154E-8D6A-F758458D7CB6}" type="datetime1">
              <a:rPr lang="en-IN" smtClean="0"/>
              <a:t>17/10/24</a:t>
            </a:fld>
            <a:endParaRPr lang="en-US"/>
          </a:p>
        </p:txBody>
      </p:sp>
      <p:sp>
        <p:nvSpPr>
          <p:cNvPr id="8" name="Footer Placeholder 7">
            <a:extLst>
              <a:ext uri="{FF2B5EF4-FFF2-40B4-BE49-F238E27FC236}">
                <a16:creationId xmlns:a16="http://schemas.microsoft.com/office/drawing/2014/main" id="{7C27CB90-81BB-CB9A-8C9F-D6F0063F60EA}"/>
              </a:ext>
            </a:extLst>
          </p:cNvPr>
          <p:cNvSpPr>
            <a:spLocks noGrp="1"/>
          </p:cNvSpPr>
          <p:nvPr>
            <p:ph type="ftr" sz="quarter" idx="11"/>
          </p:nvPr>
        </p:nvSpPr>
        <p:spPr/>
        <p:txBody>
          <a:bodyPr/>
          <a:lstStyle/>
          <a:p>
            <a:r>
              <a:rPr lang="en-US"/>
              <a:t>BTP Presentation By-Kartik Khandelwal &amp; Viren Sharma</a:t>
            </a:r>
          </a:p>
        </p:txBody>
      </p:sp>
      <p:sp>
        <p:nvSpPr>
          <p:cNvPr id="9" name="Slide Number Placeholder 8">
            <a:extLst>
              <a:ext uri="{FF2B5EF4-FFF2-40B4-BE49-F238E27FC236}">
                <a16:creationId xmlns:a16="http://schemas.microsoft.com/office/drawing/2014/main" id="{90E62627-7034-3114-2D9C-1A9FE0FF8A27}"/>
              </a:ext>
            </a:extLst>
          </p:cNvPr>
          <p:cNvSpPr>
            <a:spLocks noGrp="1"/>
          </p:cNvSpPr>
          <p:nvPr>
            <p:ph type="sldNum" sz="quarter" idx="12"/>
          </p:nvPr>
        </p:nvSpPr>
        <p:spPr/>
        <p:txBody>
          <a:bodyPr/>
          <a:lstStyle/>
          <a:p>
            <a:fld id="{0C121B23-5A29-924B-AA0B-1E3715086BAB}" type="slidenum">
              <a:rPr lang="en-US" smtClean="0"/>
              <a:t>‹#›</a:t>
            </a:fld>
            <a:endParaRPr lang="en-US"/>
          </a:p>
        </p:txBody>
      </p:sp>
    </p:spTree>
    <p:extLst>
      <p:ext uri="{BB962C8B-B14F-4D97-AF65-F5344CB8AC3E}">
        <p14:creationId xmlns:p14="http://schemas.microsoft.com/office/powerpoint/2010/main" val="92852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8ACD-4BD9-A4B6-FEBF-2A75AB5A2D7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04EF080-9A6E-D075-B191-9B14CF527975}"/>
              </a:ext>
            </a:extLst>
          </p:cNvPr>
          <p:cNvSpPr>
            <a:spLocks noGrp="1"/>
          </p:cNvSpPr>
          <p:nvPr>
            <p:ph type="dt" sz="half" idx="10"/>
          </p:nvPr>
        </p:nvSpPr>
        <p:spPr/>
        <p:txBody>
          <a:bodyPr/>
          <a:lstStyle/>
          <a:p>
            <a:fld id="{4087B0C2-E4F8-5646-A051-41267484DEA9}" type="datetime1">
              <a:rPr lang="en-IN" smtClean="0"/>
              <a:t>17/10/24</a:t>
            </a:fld>
            <a:endParaRPr lang="en-US"/>
          </a:p>
        </p:txBody>
      </p:sp>
      <p:sp>
        <p:nvSpPr>
          <p:cNvPr id="4" name="Footer Placeholder 3">
            <a:extLst>
              <a:ext uri="{FF2B5EF4-FFF2-40B4-BE49-F238E27FC236}">
                <a16:creationId xmlns:a16="http://schemas.microsoft.com/office/drawing/2014/main" id="{D33034DA-7BBD-EBBA-5093-2C41E2C83EF9}"/>
              </a:ext>
            </a:extLst>
          </p:cNvPr>
          <p:cNvSpPr>
            <a:spLocks noGrp="1"/>
          </p:cNvSpPr>
          <p:nvPr>
            <p:ph type="ftr" sz="quarter" idx="11"/>
          </p:nvPr>
        </p:nvSpPr>
        <p:spPr/>
        <p:txBody>
          <a:bodyPr/>
          <a:lstStyle/>
          <a:p>
            <a:r>
              <a:rPr lang="en-US"/>
              <a:t>BTP Presentation By-Kartik Khandelwal &amp; Viren Sharma</a:t>
            </a:r>
          </a:p>
        </p:txBody>
      </p:sp>
      <p:sp>
        <p:nvSpPr>
          <p:cNvPr id="5" name="Slide Number Placeholder 4">
            <a:extLst>
              <a:ext uri="{FF2B5EF4-FFF2-40B4-BE49-F238E27FC236}">
                <a16:creationId xmlns:a16="http://schemas.microsoft.com/office/drawing/2014/main" id="{57AE89C2-F5F2-973C-2FDB-0CDC89FC55C2}"/>
              </a:ext>
            </a:extLst>
          </p:cNvPr>
          <p:cNvSpPr>
            <a:spLocks noGrp="1"/>
          </p:cNvSpPr>
          <p:nvPr>
            <p:ph type="sldNum" sz="quarter" idx="12"/>
          </p:nvPr>
        </p:nvSpPr>
        <p:spPr/>
        <p:txBody>
          <a:bodyPr/>
          <a:lstStyle/>
          <a:p>
            <a:fld id="{0C121B23-5A29-924B-AA0B-1E3715086BAB}" type="slidenum">
              <a:rPr lang="en-US" smtClean="0"/>
              <a:t>‹#›</a:t>
            </a:fld>
            <a:endParaRPr lang="en-US"/>
          </a:p>
        </p:txBody>
      </p:sp>
    </p:spTree>
    <p:extLst>
      <p:ext uri="{BB962C8B-B14F-4D97-AF65-F5344CB8AC3E}">
        <p14:creationId xmlns:p14="http://schemas.microsoft.com/office/powerpoint/2010/main" val="229105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C8122C-1858-654A-0AF5-A154607F57A8}"/>
              </a:ext>
            </a:extLst>
          </p:cNvPr>
          <p:cNvSpPr>
            <a:spLocks noGrp="1"/>
          </p:cNvSpPr>
          <p:nvPr>
            <p:ph type="dt" sz="half" idx="10"/>
          </p:nvPr>
        </p:nvSpPr>
        <p:spPr/>
        <p:txBody>
          <a:bodyPr/>
          <a:lstStyle/>
          <a:p>
            <a:fld id="{05B7E2CF-B811-2A45-AFC7-62864A5EEA6B}" type="datetime1">
              <a:rPr lang="en-IN" smtClean="0"/>
              <a:t>17/10/24</a:t>
            </a:fld>
            <a:endParaRPr lang="en-US"/>
          </a:p>
        </p:txBody>
      </p:sp>
      <p:sp>
        <p:nvSpPr>
          <p:cNvPr id="3" name="Footer Placeholder 2">
            <a:extLst>
              <a:ext uri="{FF2B5EF4-FFF2-40B4-BE49-F238E27FC236}">
                <a16:creationId xmlns:a16="http://schemas.microsoft.com/office/drawing/2014/main" id="{C1673A44-4AB3-5E88-6C05-BD2F60A65809}"/>
              </a:ext>
            </a:extLst>
          </p:cNvPr>
          <p:cNvSpPr>
            <a:spLocks noGrp="1"/>
          </p:cNvSpPr>
          <p:nvPr>
            <p:ph type="ftr" sz="quarter" idx="11"/>
          </p:nvPr>
        </p:nvSpPr>
        <p:spPr/>
        <p:txBody>
          <a:bodyPr/>
          <a:lstStyle/>
          <a:p>
            <a:r>
              <a:rPr lang="en-US"/>
              <a:t>BTP Presentation By-Kartik Khandelwal &amp; Viren Sharma</a:t>
            </a:r>
          </a:p>
        </p:txBody>
      </p:sp>
      <p:sp>
        <p:nvSpPr>
          <p:cNvPr id="4" name="Slide Number Placeholder 3">
            <a:extLst>
              <a:ext uri="{FF2B5EF4-FFF2-40B4-BE49-F238E27FC236}">
                <a16:creationId xmlns:a16="http://schemas.microsoft.com/office/drawing/2014/main" id="{66BB4321-4F52-C394-11C9-CF2F32F78B60}"/>
              </a:ext>
            </a:extLst>
          </p:cNvPr>
          <p:cNvSpPr>
            <a:spLocks noGrp="1"/>
          </p:cNvSpPr>
          <p:nvPr>
            <p:ph type="sldNum" sz="quarter" idx="12"/>
          </p:nvPr>
        </p:nvSpPr>
        <p:spPr/>
        <p:txBody>
          <a:bodyPr/>
          <a:lstStyle/>
          <a:p>
            <a:fld id="{0C121B23-5A29-924B-AA0B-1E3715086BAB}" type="slidenum">
              <a:rPr lang="en-US" smtClean="0"/>
              <a:t>‹#›</a:t>
            </a:fld>
            <a:endParaRPr lang="en-US"/>
          </a:p>
        </p:txBody>
      </p:sp>
    </p:spTree>
    <p:extLst>
      <p:ext uri="{BB962C8B-B14F-4D97-AF65-F5344CB8AC3E}">
        <p14:creationId xmlns:p14="http://schemas.microsoft.com/office/powerpoint/2010/main" val="99859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EFFF-C0BB-47A9-C399-DB4D8E86DC7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E99E0FB-CC7A-B7EB-704C-A098D5A9A5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D3DC67A-4737-9BEC-9FB6-1E0A400DF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D3CAD8-8BE1-7DFC-6296-2DEC92D3B961}"/>
              </a:ext>
            </a:extLst>
          </p:cNvPr>
          <p:cNvSpPr>
            <a:spLocks noGrp="1"/>
          </p:cNvSpPr>
          <p:nvPr>
            <p:ph type="dt" sz="half" idx="10"/>
          </p:nvPr>
        </p:nvSpPr>
        <p:spPr/>
        <p:txBody>
          <a:bodyPr/>
          <a:lstStyle/>
          <a:p>
            <a:fld id="{C703D0CA-250E-3A42-8D67-34A80946A3BC}" type="datetime1">
              <a:rPr lang="en-IN" smtClean="0"/>
              <a:t>17/10/24</a:t>
            </a:fld>
            <a:endParaRPr lang="en-US"/>
          </a:p>
        </p:txBody>
      </p:sp>
      <p:sp>
        <p:nvSpPr>
          <p:cNvPr id="6" name="Footer Placeholder 5">
            <a:extLst>
              <a:ext uri="{FF2B5EF4-FFF2-40B4-BE49-F238E27FC236}">
                <a16:creationId xmlns:a16="http://schemas.microsoft.com/office/drawing/2014/main" id="{C1ACD9B7-C7AE-3018-0D6B-808B1498D3AE}"/>
              </a:ext>
            </a:extLst>
          </p:cNvPr>
          <p:cNvSpPr>
            <a:spLocks noGrp="1"/>
          </p:cNvSpPr>
          <p:nvPr>
            <p:ph type="ftr" sz="quarter" idx="11"/>
          </p:nvPr>
        </p:nvSpPr>
        <p:spPr/>
        <p:txBody>
          <a:bodyPr/>
          <a:lstStyle/>
          <a:p>
            <a:r>
              <a:rPr lang="en-US"/>
              <a:t>BTP Presentation By-Kartik Khandelwal &amp; Viren Sharma</a:t>
            </a:r>
          </a:p>
        </p:txBody>
      </p:sp>
      <p:sp>
        <p:nvSpPr>
          <p:cNvPr id="7" name="Slide Number Placeholder 6">
            <a:extLst>
              <a:ext uri="{FF2B5EF4-FFF2-40B4-BE49-F238E27FC236}">
                <a16:creationId xmlns:a16="http://schemas.microsoft.com/office/drawing/2014/main" id="{4E894F82-B254-C3CF-D7A6-1931CD94559C}"/>
              </a:ext>
            </a:extLst>
          </p:cNvPr>
          <p:cNvSpPr>
            <a:spLocks noGrp="1"/>
          </p:cNvSpPr>
          <p:nvPr>
            <p:ph type="sldNum" sz="quarter" idx="12"/>
          </p:nvPr>
        </p:nvSpPr>
        <p:spPr/>
        <p:txBody>
          <a:bodyPr/>
          <a:lstStyle/>
          <a:p>
            <a:fld id="{0C121B23-5A29-924B-AA0B-1E3715086BAB}" type="slidenum">
              <a:rPr lang="en-US" smtClean="0"/>
              <a:t>‹#›</a:t>
            </a:fld>
            <a:endParaRPr lang="en-US"/>
          </a:p>
        </p:txBody>
      </p:sp>
    </p:spTree>
    <p:extLst>
      <p:ext uri="{BB962C8B-B14F-4D97-AF65-F5344CB8AC3E}">
        <p14:creationId xmlns:p14="http://schemas.microsoft.com/office/powerpoint/2010/main" val="236303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526D6-AB85-56BC-B1DF-7A49FF8CA3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4FDAD35-D3DA-B959-EA97-79E7985CF2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C28CA0-9081-B5BC-011E-543CD57B28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82D5755-D15E-EAB2-62B3-F49C9CB09F6B}"/>
              </a:ext>
            </a:extLst>
          </p:cNvPr>
          <p:cNvSpPr>
            <a:spLocks noGrp="1"/>
          </p:cNvSpPr>
          <p:nvPr>
            <p:ph type="dt" sz="half" idx="10"/>
          </p:nvPr>
        </p:nvSpPr>
        <p:spPr/>
        <p:txBody>
          <a:bodyPr/>
          <a:lstStyle/>
          <a:p>
            <a:fld id="{C06098F6-D873-5741-8D67-C69B5B416E0D}" type="datetime1">
              <a:rPr lang="en-IN" smtClean="0"/>
              <a:t>17/10/24</a:t>
            </a:fld>
            <a:endParaRPr lang="en-US"/>
          </a:p>
        </p:txBody>
      </p:sp>
      <p:sp>
        <p:nvSpPr>
          <p:cNvPr id="6" name="Footer Placeholder 5">
            <a:extLst>
              <a:ext uri="{FF2B5EF4-FFF2-40B4-BE49-F238E27FC236}">
                <a16:creationId xmlns:a16="http://schemas.microsoft.com/office/drawing/2014/main" id="{CE91A1BD-048E-6A4D-59CD-2D8D2AB108EF}"/>
              </a:ext>
            </a:extLst>
          </p:cNvPr>
          <p:cNvSpPr>
            <a:spLocks noGrp="1"/>
          </p:cNvSpPr>
          <p:nvPr>
            <p:ph type="ftr" sz="quarter" idx="11"/>
          </p:nvPr>
        </p:nvSpPr>
        <p:spPr/>
        <p:txBody>
          <a:bodyPr/>
          <a:lstStyle/>
          <a:p>
            <a:r>
              <a:rPr lang="en-US"/>
              <a:t>BTP Presentation By-Kartik Khandelwal &amp; Viren Sharma</a:t>
            </a:r>
          </a:p>
        </p:txBody>
      </p:sp>
      <p:sp>
        <p:nvSpPr>
          <p:cNvPr id="7" name="Slide Number Placeholder 6">
            <a:extLst>
              <a:ext uri="{FF2B5EF4-FFF2-40B4-BE49-F238E27FC236}">
                <a16:creationId xmlns:a16="http://schemas.microsoft.com/office/drawing/2014/main" id="{0AA4752D-DE92-F5EA-BC08-911D1CB57106}"/>
              </a:ext>
            </a:extLst>
          </p:cNvPr>
          <p:cNvSpPr>
            <a:spLocks noGrp="1"/>
          </p:cNvSpPr>
          <p:nvPr>
            <p:ph type="sldNum" sz="quarter" idx="12"/>
          </p:nvPr>
        </p:nvSpPr>
        <p:spPr/>
        <p:txBody>
          <a:bodyPr/>
          <a:lstStyle/>
          <a:p>
            <a:fld id="{0C121B23-5A29-924B-AA0B-1E3715086BAB}" type="slidenum">
              <a:rPr lang="en-US" smtClean="0"/>
              <a:t>‹#›</a:t>
            </a:fld>
            <a:endParaRPr lang="en-US"/>
          </a:p>
        </p:txBody>
      </p:sp>
    </p:spTree>
    <p:extLst>
      <p:ext uri="{BB962C8B-B14F-4D97-AF65-F5344CB8AC3E}">
        <p14:creationId xmlns:p14="http://schemas.microsoft.com/office/powerpoint/2010/main" val="412842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6627A-A859-52C7-7BF3-50E50F056252}"/>
              </a:ext>
            </a:extLst>
          </p:cNvPr>
          <p:cNvSpPr>
            <a:spLocks noGrp="1"/>
          </p:cNvSpPr>
          <p:nvPr>
            <p:ph type="title"/>
          </p:nvPr>
        </p:nvSpPr>
        <p:spPr>
          <a:xfrm>
            <a:off x="338138" y="37147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2590425-B77F-FFE6-A454-DA739DE26C66}"/>
              </a:ext>
            </a:extLst>
          </p:cNvPr>
          <p:cNvSpPr>
            <a:spLocks noGrp="1"/>
          </p:cNvSpPr>
          <p:nvPr>
            <p:ph type="body" idx="1"/>
          </p:nvPr>
        </p:nvSpPr>
        <p:spPr>
          <a:xfrm>
            <a:off x="338138" y="18510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528DB30-6B8C-57ED-39BE-F9AD18C936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21F0F5-4B1F-F04D-A188-71EFCA8DA535}" type="datetime1">
              <a:rPr lang="en-IN" smtClean="0"/>
              <a:t>17/10/24</a:t>
            </a:fld>
            <a:endParaRPr lang="en-US"/>
          </a:p>
        </p:txBody>
      </p:sp>
      <p:sp>
        <p:nvSpPr>
          <p:cNvPr id="5" name="Footer Placeholder 4">
            <a:extLst>
              <a:ext uri="{FF2B5EF4-FFF2-40B4-BE49-F238E27FC236}">
                <a16:creationId xmlns:a16="http://schemas.microsoft.com/office/drawing/2014/main" id="{647421D8-F990-FAE8-A504-97FC9035F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BTP Presentation By-Kartik Khandelwal &amp; Viren Sharma</a:t>
            </a:r>
          </a:p>
        </p:txBody>
      </p:sp>
      <p:sp>
        <p:nvSpPr>
          <p:cNvPr id="6" name="Slide Number Placeholder 5">
            <a:extLst>
              <a:ext uri="{FF2B5EF4-FFF2-40B4-BE49-F238E27FC236}">
                <a16:creationId xmlns:a16="http://schemas.microsoft.com/office/drawing/2014/main" id="{6273BC08-3122-8249-0466-C8E5667CB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121B23-5A29-924B-AA0B-1E3715086BAB}" type="slidenum">
              <a:rPr lang="en-US" smtClean="0"/>
              <a:t>‹#›</a:t>
            </a:fld>
            <a:endParaRPr lang="en-US"/>
          </a:p>
        </p:txBody>
      </p:sp>
    </p:spTree>
    <p:extLst>
      <p:ext uri="{BB962C8B-B14F-4D97-AF65-F5344CB8AC3E}">
        <p14:creationId xmlns:p14="http://schemas.microsoft.com/office/powerpoint/2010/main" val="3250222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96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300840" y="-75399"/>
            <a:ext cx="10528445" cy="1325563"/>
          </a:xfrm>
        </p:spPr>
        <p:txBody>
          <a:bodyPr>
            <a:normAutofit/>
          </a:bodyPr>
          <a:lstStyle/>
          <a:p>
            <a:r>
              <a:rPr lang="en-US" sz="3600" b="1" dirty="0">
                <a:latin typeface="Times New Roman" panose="02020603050405020304" pitchFamily="18" charset="0"/>
                <a:cs typeface="Times New Roman" panose="02020603050405020304" pitchFamily="18" charset="0"/>
              </a:rPr>
              <a:t>CNC Machine Printing:</a:t>
            </a: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39" name="Content Placeholder 2">
            <a:extLst>
              <a:ext uri="{FF2B5EF4-FFF2-40B4-BE49-F238E27FC236}">
                <a16:creationId xmlns:a16="http://schemas.microsoft.com/office/drawing/2014/main" id="{1066503C-2CB3-51C2-407A-2AB294814193}"/>
              </a:ext>
            </a:extLst>
          </p:cNvPr>
          <p:cNvSpPr txBox="1">
            <a:spLocks/>
          </p:cNvSpPr>
          <p:nvPr/>
        </p:nvSpPr>
        <p:spPr>
          <a:xfrm>
            <a:off x="338136" y="4369473"/>
            <a:ext cx="11608090" cy="21388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5913" indent="-315913" algn="just">
              <a:buFont typeface="Wingdings" pitchFamily="2" charset="2"/>
              <a:buChar char="Ø"/>
            </a:pPr>
            <a:endParaRPr lang="en-US" sz="2400" b="1" dirty="0"/>
          </a:p>
        </p:txBody>
      </p:sp>
      <p:sp>
        <p:nvSpPr>
          <p:cNvPr id="5" name="Date Placeholder 4">
            <a:extLst>
              <a:ext uri="{FF2B5EF4-FFF2-40B4-BE49-F238E27FC236}">
                <a16:creationId xmlns:a16="http://schemas.microsoft.com/office/drawing/2014/main" id="{643A563B-DE35-841D-2401-839874DFCEDD}"/>
              </a:ext>
            </a:extLst>
          </p:cNvPr>
          <p:cNvSpPr>
            <a:spLocks noGrp="1"/>
          </p:cNvSpPr>
          <p:nvPr>
            <p:ph type="dt" sz="half" idx="10"/>
          </p:nvPr>
        </p:nvSpPr>
        <p:spPr/>
        <p:txBody>
          <a:bodyPr/>
          <a:lstStyle/>
          <a:p>
            <a:fld id="{07B78E65-4F90-D94F-9831-393A0D811B2B}"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794CA469-33FD-6748-D581-F486279B424B}"/>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1" name="Slide Number Placeholder 10">
            <a:extLst>
              <a:ext uri="{FF2B5EF4-FFF2-40B4-BE49-F238E27FC236}">
                <a16:creationId xmlns:a16="http://schemas.microsoft.com/office/drawing/2014/main" id="{8B9501FB-8556-BC84-CF84-D1FC00088FD7}"/>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9</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7D3BE63-8F52-6757-1074-1B423E4CFFC8}"/>
              </a:ext>
            </a:extLst>
          </p:cNvPr>
          <p:cNvSpPr txBox="1"/>
          <p:nvPr/>
        </p:nvSpPr>
        <p:spPr>
          <a:xfrm>
            <a:off x="478527" y="5259048"/>
            <a:ext cx="504299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PCB printing using CNC Machine</a:t>
            </a:r>
            <a:endParaRPr lang="en-US" sz="2400" b="1" dirty="0">
              <a:latin typeface="Times New Roman" panose="02020603050405020304" pitchFamily="18" charset="0"/>
              <a:cs typeface="Times New Roman" panose="02020603050405020304" pitchFamily="18" charset="0"/>
            </a:endParaRPr>
          </a:p>
        </p:txBody>
      </p:sp>
      <p:pic>
        <p:nvPicPr>
          <p:cNvPr id="4" name="Picture 3" descr="A machine drilling a piece of metal&#10;&#10;Description automatically generated">
            <a:extLst>
              <a:ext uri="{FF2B5EF4-FFF2-40B4-BE49-F238E27FC236}">
                <a16:creationId xmlns:a16="http://schemas.microsoft.com/office/drawing/2014/main" id="{ED91A77B-EA98-036A-4173-B1C8BD60239D}"/>
              </a:ext>
            </a:extLst>
          </p:cNvPr>
          <p:cNvPicPr>
            <a:picLocks noChangeAspect="1"/>
          </p:cNvPicPr>
          <p:nvPr/>
        </p:nvPicPr>
        <p:blipFill>
          <a:blip r:embed="rId2"/>
          <a:stretch>
            <a:fillRect/>
          </a:stretch>
        </p:blipFill>
        <p:spPr>
          <a:xfrm>
            <a:off x="576773" y="1126581"/>
            <a:ext cx="4846500" cy="4046417"/>
          </a:xfrm>
          <a:prstGeom prst="rect">
            <a:avLst/>
          </a:prstGeom>
          <a:ln w="25400">
            <a:solidFill>
              <a:schemeClr val="tx1"/>
            </a:solidFill>
          </a:ln>
        </p:spPr>
      </p:pic>
      <p:pic>
        <p:nvPicPr>
          <p:cNvPr id="6" name="Picture 5" descr="A close-up of a circuit board&#10;&#10;Description automatically generated">
            <a:extLst>
              <a:ext uri="{FF2B5EF4-FFF2-40B4-BE49-F238E27FC236}">
                <a16:creationId xmlns:a16="http://schemas.microsoft.com/office/drawing/2014/main" id="{60FD4A49-F66A-9A39-69B4-67CE9B20F9A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rot="16200000">
            <a:off x="7204470" y="302039"/>
            <a:ext cx="3618375" cy="5742950"/>
          </a:xfrm>
          <a:prstGeom prst="rect">
            <a:avLst/>
          </a:prstGeom>
          <a:ln w="25400">
            <a:solidFill>
              <a:schemeClr val="tx1"/>
            </a:solidFill>
          </a:ln>
        </p:spPr>
      </p:pic>
      <p:sp>
        <p:nvSpPr>
          <p:cNvPr id="7" name="TextBox 6">
            <a:extLst>
              <a:ext uri="{FF2B5EF4-FFF2-40B4-BE49-F238E27FC236}">
                <a16:creationId xmlns:a16="http://schemas.microsoft.com/office/drawing/2014/main" id="{2A8004EF-143F-B88C-7582-6B63DB4A684F}"/>
              </a:ext>
            </a:extLst>
          </p:cNvPr>
          <p:cNvSpPr txBox="1"/>
          <p:nvPr/>
        </p:nvSpPr>
        <p:spPr>
          <a:xfrm>
            <a:off x="6492160" y="5259048"/>
            <a:ext cx="504299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First PCB Printed</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81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1000"/>
                            </p:stCondLst>
                            <p:childTnLst>
                              <p:par>
                                <p:cTn id="17" presetID="1" presetClass="entr" presetSubtype="0" fill="hold" grpId="1"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262134" y="-232886"/>
            <a:ext cx="10528445" cy="1325563"/>
          </a:xfrm>
        </p:spPr>
        <p:txBody>
          <a:bodyPr>
            <a:normAutofit/>
          </a:bodyPr>
          <a:lstStyle/>
          <a:p>
            <a:r>
              <a:rPr lang="en-US" sz="3600" b="1" dirty="0">
                <a:latin typeface="Times New Roman" panose="02020603050405020304" pitchFamily="18" charset="0"/>
                <a:cs typeface="Times New Roman" panose="02020603050405020304" pitchFamily="18" charset="0"/>
              </a:rPr>
              <a:t>Circuit Testing:</a:t>
            </a: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39" name="Content Placeholder 2">
            <a:extLst>
              <a:ext uri="{FF2B5EF4-FFF2-40B4-BE49-F238E27FC236}">
                <a16:creationId xmlns:a16="http://schemas.microsoft.com/office/drawing/2014/main" id="{1066503C-2CB3-51C2-407A-2AB294814193}"/>
              </a:ext>
            </a:extLst>
          </p:cNvPr>
          <p:cNvSpPr txBox="1">
            <a:spLocks/>
          </p:cNvSpPr>
          <p:nvPr/>
        </p:nvSpPr>
        <p:spPr>
          <a:xfrm>
            <a:off x="338136" y="4369473"/>
            <a:ext cx="11608090" cy="21388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400" b="1" dirty="0"/>
          </a:p>
        </p:txBody>
      </p:sp>
      <p:sp>
        <p:nvSpPr>
          <p:cNvPr id="5" name="Date Placeholder 4">
            <a:extLst>
              <a:ext uri="{FF2B5EF4-FFF2-40B4-BE49-F238E27FC236}">
                <a16:creationId xmlns:a16="http://schemas.microsoft.com/office/drawing/2014/main" id="{643A563B-DE35-841D-2401-839874DFCEDD}"/>
              </a:ext>
            </a:extLst>
          </p:cNvPr>
          <p:cNvSpPr>
            <a:spLocks noGrp="1"/>
          </p:cNvSpPr>
          <p:nvPr>
            <p:ph type="dt" sz="half" idx="10"/>
          </p:nvPr>
        </p:nvSpPr>
        <p:spPr/>
        <p:txBody>
          <a:bodyPr/>
          <a:lstStyle/>
          <a:p>
            <a:fld id="{07B78E65-4F90-D94F-9831-393A0D811B2B}"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794CA469-33FD-6748-D581-F486279B424B}"/>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1" name="Slide Number Placeholder 10">
            <a:extLst>
              <a:ext uri="{FF2B5EF4-FFF2-40B4-BE49-F238E27FC236}">
                <a16:creationId xmlns:a16="http://schemas.microsoft.com/office/drawing/2014/main" id="{8B9501FB-8556-BC84-CF84-D1FC00088FD7}"/>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10</a:t>
            </a:fld>
            <a:endParaRPr lang="en-US" b="1">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6498671-83BA-0D0C-BC4D-469ECDD74019}"/>
              </a:ext>
            </a:extLst>
          </p:cNvPr>
          <p:cNvSpPr txBox="1"/>
          <p:nvPr/>
        </p:nvSpPr>
        <p:spPr>
          <a:xfrm>
            <a:off x="121569" y="746007"/>
            <a:ext cx="11748656" cy="6463308"/>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2800" b="1" dirty="0">
                <a:latin typeface="Times New Roman" panose="02020603050405020304" pitchFamily="18" charset="0"/>
                <a:cs typeface="Times New Roman" panose="02020603050405020304" pitchFamily="18" charset="0"/>
              </a:rPr>
              <a:t> Short Circuit Testing:</a:t>
            </a:r>
            <a:endPar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449263" indent="-449263" algn="just">
              <a:buFont typeface="+mj-lt"/>
              <a:buAutoNum type="arabicPeriod"/>
            </a:pPr>
            <a:r>
              <a:rPr lang="en-IN" sz="2400" b="1" i="0" dirty="0">
                <a:solidFill>
                  <a:srgbClr val="0033CC"/>
                </a:solidFill>
                <a:effectLst/>
                <a:highlight>
                  <a:srgbClr val="FFFFFF"/>
                </a:highlight>
                <a:latin typeface="Times New Roman" panose="02020603050405020304" pitchFamily="18" charset="0"/>
                <a:cs typeface="Times New Roman" panose="02020603050405020304" pitchFamily="18" charset="0"/>
              </a:rPr>
              <a:t>Visual Inspection: </a:t>
            </a:r>
            <a:r>
              <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Check for signs of shorts like solder bridges, debris, or damaged traces.</a:t>
            </a:r>
          </a:p>
          <a:p>
            <a:pPr marL="457200" indent="-457200" algn="just">
              <a:buFont typeface="+mj-lt"/>
              <a:buAutoNum type="arabicPeriod"/>
            </a:pPr>
            <a:r>
              <a:rPr lang="en-IN" sz="2400" b="1" i="0" dirty="0">
                <a:solidFill>
                  <a:srgbClr val="0033CC"/>
                </a:solidFill>
                <a:effectLst/>
                <a:highlight>
                  <a:srgbClr val="FFFFFF"/>
                </a:highlight>
                <a:latin typeface="Times New Roman" panose="02020603050405020304" pitchFamily="18" charset="0"/>
                <a:cs typeface="Times New Roman" panose="02020603050405020304" pitchFamily="18" charset="0"/>
              </a:rPr>
              <a:t>Continuity Testing: </a:t>
            </a:r>
            <a:r>
              <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Use a </a:t>
            </a:r>
            <a:r>
              <a:rPr lang="en-IN" sz="2400" b="1" i="0" dirty="0" err="1">
                <a:solidFill>
                  <a:srgbClr val="0D0D0D"/>
                </a:solidFill>
                <a:effectLst/>
                <a:highlight>
                  <a:srgbClr val="FFFFFF"/>
                </a:highlight>
                <a:latin typeface="Times New Roman" panose="02020603050405020304" pitchFamily="18" charset="0"/>
                <a:cs typeface="Times New Roman" panose="02020603050405020304" pitchFamily="18" charset="0"/>
              </a:rPr>
              <a:t>multimeter</a:t>
            </a:r>
            <a:r>
              <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 to identify unintended connections between points on the PCB.</a:t>
            </a:r>
          </a:p>
          <a:p>
            <a:pPr marL="449263" indent="-436563" algn="just">
              <a:buFont typeface="+mj-lt"/>
              <a:buAutoNum type="arabicPeriod"/>
            </a:pPr>
            <a:r>
              <a:rPr lang="en-IN" sz="2400" b="1" i="0" dirty="0">
                <a:solidFill>
                  <a:srgbClr val="0033CC"/>
                </a:solidFill>
                <a:effectLst/>
                <a:highlight>
                  <a:srgbClr val="FFFFFF"/>
                </a:highlight>
                <a:latin typeface="Times New Roman" panose="02020603050405020304" pitchFamily="18" charset="0"/>
                <a:cs typeface="Times New Roman" panose="02020603050405020304" pitchFamily="18" charset="0"/>
              </a:rPr>
              <a:t>Functional Testing: </a:t>
            </a:r>
            <a:r>
              <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Powering on the PCB and monitoring for abnormal </a:t>
            </a:r>
            <a:r>
              <a:rPr lang="en-IN" sz="2400" b="1" i="0" dirty="0" err="1">
                <a:solidFill>
                  <a:srgbClr val="0D0D0D"/>
                </a:solidFill>
                <a:effectLst/>
                <a:highlight>
                  <a:srgbClr val="FFFFFF"/>
                </a:highlight>
                <a:latin typeface="Times New Roman" panose="02020603050405020304" pitchFamily="18" charset="0"/>
                <a:cs typeface="Times New Roman" panose="02020603050405020304" pitchFamily="18" charset="0"/>
              </a:rPr>
              <a:t>behavior</a:t>
            </a:r>
            <a:r>
              <a:rPr lang="en-IN" sz="2400" b="1" dirty="0">
                <a:solidFill>
                  <a:srgbClr val="0D0D0D"/>
                </a:solidFill>
                <a:highlight>
                  <a:srgbClr val="FFFFFF"/>
                </a:highlight>
                <a:latin typeface="Times New Roman" panose="02020603050405020304" pitchFamily="18" charset="0"/>
                <a:cs typeface="Times New Roman" panose="02020603050405020304" pitchFamily="18" charset="0"/>
              </a:rPr>
              <a:t> after integration of all components.</a:t>
            </a:r>
            <a:endParaRPr lang="en-IN" sz="2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342900" indent="-342900" algn="just">
              <a:lnSpc>
                <a:spcPct val="150000"/>
              </a:lnSpc>
              <a:buFont typeface="Wingdings" pitchFamily="2" charset="2"/>
              <a:buChar char="Ø"/>
            </a:pPr>
            <a:r>
              <a:rPr lang="en-US" sz="2800" b="1" dirty="0">
                <a:latin typeface="Times New Roman" panose="02020603050405020304" pitchFamily="18" charset="0"/>
                <a:cs typeface="Times New Roman" panose="02020603050405020304" pitchFamily="18" charset="0"/>
              </a:rPr>
              <a:t>EMI/EMC Testing:</a:t>
            </a:r>
          </a:p>
          <a:p>
            <a:pPr marL="449263" indent="-449263" algn="just">
              <a:buFont typeface="+mj-lt"/>
              <a:buAutoNum type="arabicPeriod"/>
            </a:pPr>
            <a:r>
              <a:rPr lang="en-IN" sz="2400" b="1" i="0" dirty="0">
                <a:solidFill>
                  <a:srgbClr val="0033CC"/>
                </a:solidFill>
                <a:effectLst/>
                <a:highlight>
                  <a:srgbClr val="FFFFFF"/>
                </a:highlight>
                <a:latin typeface="Times New Roman" panose="02020603050405020304" pitchFamily="18" charset="0"/>
                <a:cs typeface="Times New Roman" panose="02020603050405020304" pitchFamily="18" charset="0"/>
              </a:rPr>
              <a:t>Near-field Probe: </a:t>
            </a:r>
            <a:r>
              <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A near-field probe is used with the RSA306B Spectrum Analyzer to measure electromagnetic fields close to the PCB or its components.</a:t>
            </a:r>
          </a:p>
          <a:p>
            <a:pPr marL="457200" indent="-457200" algn="just">
              <a:buFont typeface="+mj-lt"/>
              <a:buAutoNum type="arabicPeriod"/>
            </a:pPr>
            <a:r>
              <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Real-time DPX spectrum allows us to detect emissions not visible in a standard swept spectrum display.</a:t>
            </a:r>
          </a:p>
          <a:p>
            <a:pPr marL="457200" indent="-457200" algn="just">
              <a:buFont typeface="+mj-lt"/>
              <a:buAutoNum type="arabicPeriod"/>
            </a:pPr>
            <a:r>
              <a:rPr lang="en-IN" sz="2400" b="1" dirty="0">
                <a:solidFill>
                  <a:srgbClr val="0D0D0D"/>
                </a:solidFill>
                <a:highlight>
                  <a:srgbClr val="FFFFFF"/>
                </a:highlight>
                <a:latin typeface="Times New Roman" panose="02020603050405020304" pitchFamily="18" charset="0"/>
                <a:cs typeface="Times New Roman" panose="02020603050405020304" pitchFamily="18" charset="0"/>
              </a:rPr>
              <a:t>EM Fields generated by relay, antenna on </a:t>
            </a:r>
            <a:r>
              <a:rPr lang="en-IN" sz="2400" b="1" dirty="0" err="1">
                <a:solidFill>
                  <a:srgbClr val="0D0D0D"/>
                </a:solidFill>
                <a:highlight>
                  <a:srgbClr val="FFFFFF"/>
                </a:highlight>
                <a:latin typeface="Times New Roman" panose="02020603050405020304" pitchFamily="18" charset="0"/>
                <a:cs typeface="Times New Roman" panose="02020603050405020304" pitchFamily="18" charset="0"/>
              </a:rPr>
              <a:t>NodeMCU</a:t>
            </a:r>
            <a:r>
              <a:rPr lang="en-IN" sz="2400" b="1" dirty="0">
                <a:solidFill>
                  <a:srgbClr val="0D0D0D"/>
                </a:solidFill>
                <a:highlight>
                  <a:srgbClr val="FFFFFF"/>
                </a:highlight>
                <a:latin typeface="Times New Roman" panose="02020603050405020304" pitchFamily="18" charset="0"/>
                <a:cs typeface="Times New Roman" panose="02020603050405020304" pitchFamily="18" charset="0"/>
              </a:rPr>
              <a:t> and RCWL module measured.</a:t>
            </a:r>
            <a:endPar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endParaRPr lang="en-US" dirty="0"/>
          </a:p>
        </p:txBody>
      </p:sp>
    </p:spTree>
    <p:extLst>
      <p:ext uri="{BB962C8B-B14F-4D97-AF65-F5344CB8AC3E}">
        <p14:creationId xmlns:p14="http://schemas.microsoft.com/office/powerpoint/2010/main" val="294768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10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2000"/>
                                        <p:tgtEl>
                                          <p:spTgt spid="6">
                                            <p:txEl>
                                              <p:pRg st="1" end="1"/>
                                            </p:txEl>
                                          </p:spTgt>
                                        </p:tgtEl>
                                      </p:cBhvr>
                                    </p:animEffect>
                                  </p:childTnLst>
                                </p:cTn>
                              </p:par>
                            </p:childTnLst>
                          </p:cTn>
                        </p:par>
                        <p:par>
                          <p:cTn id="17" fill="hold">
                            <p:stCondLst>
                              <p:cond delay="2500"/>
                            </p:stCondLst>
                            <p:childTnLst>
                              <p:par>
                                <p:cTn id="18" presetID="10" presetClass="entr" presetSubtype="0" fill="hold" grpId="0"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000"/>
                                        <p:tgtEl>
                                          <p:spTgt spid="6">
                                            <p:txEl>
                                              <p:pRg st="2" end="2"/>
                                            </p:txEl>
                                          </p:spTgt>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20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500"/>
                                        <p:tgtEl>
                                          <p:spTgt spid="6">
                                            <p:txEl>
                                              <p:pRg st="4" end="4"/>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2000"/>
                                        <p:tgtEl>
                                          <p:spTgt spid="6">
                                            <p:txEl>
                                              <p:pRg st="5" end="5"/>
                                            </p:txEl>
                                          </p:spTgt>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2000"/>
                                        <p:tgtEl>
                                          <p:spTgt spid="6">
                                            <p:txEl>
                                              <p:pRg st="6" end="6"/>
                                            </p:txEl>
                                          </p:spTgt>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2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uiExpand="1" build="p"/>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221849" y="-165383"/>
            <a:ext cx="10528445" cy="1325563"/>
          </a:xfrm>
        </p:spPr>
        <p:txBody>
          <a:bodyPr>
            <a:normAutofit/>
          </a:bodyPr>
          <a:lstStyle/>
          <a:p>
            <a:r>
              <a:rPr lang="en-US" sz="4200" b="1" dirty="0">
                <a:latin typeface="Times New Roman" panose="02020603050405020304" pitchFamily="18" charset="0"/>
                <a:cs typeface="Times New Roman" panose="02020603050405020304" pitchFamily="18" charset="0"/>
              </a:rPr>
              <a:t>Software Application:</a:t>
            </a:r>
          </a:p>
        </p:txBody>
      </p:sp>
      <p:sp>
        <p:nvSpPr>
          <p:cNvPr id="3" name="Content Placeholder 2">
            <a:extLst>
              <a:ext uri="{FF2B5EF4-FFF2-40B4-BE49-F238E27FC236}">
                <a16:creationId xmlns:a16="http://schemas.microsoft.com/office/drawing/2014/main" id="{97A72BEC-C50C-C2D7-4693-FD7DAB972AF3}"/>
              </a:ext>
            </a:extLst>
          </p:cNvPr>
          <p:cNvSpPr>
            <a:spLocks noGrp="1"/>
          </p:cNvSpPr>
          <p:nvPr>
            <p:ph idx="1"/>
          </p:nvPr>
        </p:nvSpPr>
        <p:spPr>
          <a:xfrm>
            <a:off x="221849" y="908500"/>
            <a:ext cx="11748302" cy="851769"/>
          </a:xfrm>
        </p:spPr>
        <p:txBody>
          <a:bodyPr anchor="t">
            <a:noAutofit/>
          </a:bodyPr>
          <a:lstStyle/>
          <a:p>
            <a:pPr>
              <a:buFont typeface="Wingdings" pitchFamily="2" charset="2"/>
              <a:buChar char="Ø"/>
            </a:pPr>
            <a:r>
              <a:rPr lang="en-IN" sz="2400" b="1" dirty="0">
                <a:solidFill>
                  <a:srgbClr val="0D0D0D"/>
                </a:solidFill>
                <a:highlight>
                  <a:srgbClr val="FFFFFF"/>
                </a:highlight>
                <a:latin typeface="Times New Roman" panose="02020603050405020304" pitchFamily="18" charset="0"/>
                <a:cs typeface="Times New Roman" panose="02020603050405020304" pitchFamily="18" charset="0"/>
              </a:rPr>
              <a:t>Utilizing Arduino IDE for </a:t>
            </a:r>
            <a:r>
              <a:rPr lang="en-IN" sz="2400" b="1" dirty="0" err="1">
                <a:solidFill>
                  <a:srgbClr val="0D0D0D"/>
                </a:solidFill>
                <a:highlight>
                  <a:srgbClr val="FFFFFF"/>
                </a:highlight>
                <a:latin typeface="Times New Roman" panose="02020603050405020304" pitchFamily="18" charset="0"/>
                <a:cs typeface="Times New Roman" panose="02020603050405020304" pitchFamily="18" charset="0"/>
              </a:rPr>
              <a:t>NodeMCU</a:t>
            </a:r>
            <a:r>
              <a:rPr lang="en-IN" sz="2400" b="1" dirty="0">
                <a:solidFill>
                  <a:srgbClr val="0D0D0D"/>
                </a:solidFill>
                <a:highlight>
                  <a:srgbClr val="FFFFFF"/>
                </a:highlight>
                <a:latin typeface="Times New Roman" panose="02020603050405020304" pitchFamily="18" charset="0"/>
                <a:cs typeface="Times New Roman" panose="02020603050405020304" pitchFamily="18" charset="0"/>
              </a:rPr>
              <a:t> programming and Node-RED flows for IoT interfacing.</a:t>
            </a:r>
            <a:endParaRPr lang="en-US" sz="2600" b="1"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4" name="Date Placeholder 3">
            <a:extLst>
              <a:ext uri="{FF2B5EF4-FFF2-40B4-BE49-F238E27FC236}">
                <a16:creationId xmlns:a16="http://schemas.microsoft.com/office/drawing/2014/main" id="{3288ABCD-24C9-A9FC-688F-8C041E2686D5}"/>
              </a:ext>
            </a:extLst>
          </p:cNvPr>
          <p:cNvSpPr>
            <a:spLocks noGrp="1"/>
          </p:cNvSpPr>
          <p:nvPr>
            <p:ph type="dt" sz="half" idx="10"/>
          </p:nvPr>
        </p:nvSpPr>
        <p:spPr/>
        <p:txBody>
          <a:bodyPr/>
          <a:lstStyle/>
          <a:p>
            <a:fld id="{ACE3C90E-29F8-A445-8CA8-3558F703FA1F}"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EC77F069-CF33-BC7C-9D1B-56DBBB9F03C1}"/>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0" name="Slide Number Placeholder 9">
            <a:extLst>
              <a:ext uri="{FF2B5EF4-FFF2-40B4-BE49-F238E27FC236}">
                <a16:creationId xmlns:a16="http://schemas.microsoft.com/office/drawing/2014/main" id="{F2E8BF5E-7EEF-6EAE-DAC1-F020B5D4BD3C}"/>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11</a:t>
            </a:fld>
            <a:endParaRPr lang="en-US" b="1">
              <a:solidFill>
                <a:schemeClr val="tx1"/>
              </a:solidFill>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69B7D7B5-B848-5089-2F9B-64A15597B54F}"/>
              </a:ext>
            </a:extLst>
          </p:cNvPr>
          <p:cNvPicPr>
            <a:picLocks/>
          </p:cNvPicPr>
          <p:nvPr/>
        </p:nvPicPr>
        <p:blipFill>
          <a:blip r:embed="rId3"/>
          <a:stretch>
            <a:fillRect/>
          </a:stretch>
        </p:blipFill>
        <p:spPr>
          <a:xfrm>
            <a:off x="183905" y="1851107"/>
            <a:ext cx="5688000" cy="3675600"/>
          </a:xfrm>
          <a:prstGeom prst="rect">
            <a:avLst/>
          </a:prstGeom>
          <a:ln w="25400">
            <a:solidFill>
              <a:schemeClr val="tx1"/>
            </a:solidFill>
          </a:ln>
        </p:spPr>
      </p:pic>
      <p:pic>
        <p:nvPicPr>
          <p:cNvPr id="11" name="Picture 10" descr="A screenshot of a computer&#10;&#10;Description automatically generated">
            <a:extLst>
              <a:ext uri="{FF2B5EF4-FFF2-40B4-BE49-F238E27FC236}">
                <a16:creationId xmlns:a16="http://schemas.microsoft.com/office/drawing/2014/main" id="{E728621B-7B89-B805-43F2-EF6F97E782A1}"/>
              </a:ext>
            </a:extLst>
          </p:cNvPr>
          <p:cNvPicPr>
            <a:picLocks/>
          </p:cNvPicPr>
          <p:nvPr/>
        </p:nvPicPr>
        <p:blipFill>
          <a:blip r:embed="rId4"/>
          <a:stretch>
            <a:fillRect/>
          </a:stretch>
        </p:blipFill>
        <p:spPr>
          <a:xfrm>
            <a:off x="6274932" y="1848139"/>
            <a:ext cx="5688000" cy="3677099"/>
          </a:xfrm>
          <a:prstGeom prst="rect">
            <a:avLst/>
          </a:prstGeom>
          <a:ln w="25400">
            <a:solidFill>
              <a:schemeClr val="tx1"/>
            </a:solidFill>
          </a:ln>
        </p:spPr>
      </p:pic>
      <p:sp>
        <p:nvSpPr>
          <p:cNvPr id="12" name="TextBox 11">
            <a:extLst>
              <a:ext uri="{FF2B5EF4-FFF2-40B4-BE49-F238E27FC236}">
                <a16:creationId xmlns:a16="http://schemas.microsoft.com/office/drawing/2014/main" id="{75590DB5-636B-3094-64A9-C4FF014A4C67}"/>
              </a:ext>
            </a:extLst>
          </p:cNvPr>
          <p:cNvSpPr txBox="1"/>
          <p:nvPr/>
        </p:nvSpPr>
        <p:spPr>
          <a:xfrm>
            <a:off x="506409" y="5614577"/>
            <a:ext cx="504299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Node-RED Flow </a:t>
            </a:r>
            <a:endParaRPr lang="en-US" sz="24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4F74D38-2C7B-6688-1F6E-5FAAD0DC2467}"/>
              </a:ext>
            </a:extLst>
          </p:cNvPr>
          <p:cNvSpPr txBox="1"/>
          <p:nvPr/>
        </p:nvSpPr>
        <p:spPr>
          <a:xfrm>
            <a:off x="6597436" y="5598002"/>
            <a:ext cx="504299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Application Dashboard</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766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202499" y="1"/>
            <a:ext cx="10528445" cy="914092"/>
          </a:xfrm>
        </p:spPr>
        <p:txBody>
          <a:bodyPr>
            <a:normAutofit fontScale="90000"/>
          </a:bodyPr>
          <a:lstStyle/>
          <a:p>
            <a:br>
              <a:rPr lang="en-US" sz="4200" b="1" dirty="0">
                <a:latin typeface="Times New Roman" panose="02020603050405020304" pitchFamily="18" charset="0"/>
                <a:cs typeface="Times New Roman" panose="02020603050405020304" pitchFamily="18" charset="0"/>
              </a:rPr>
            </a:br>
            <a:r>
              <a:rPr lang="en-US" sz="4200" b="1" dirty="0">
                <a:latin typeface="Times New Roman" panose="02020603050405020304" pitchFamily="18" charset="0"/>
                <a:cs typeface="Times New Roman" panose="02020603050405020304" pitchFamily="18" charset="0"/>
              </a:rPr>
              <a:t>Observations:</a:t>
            </a:r>
            <a:br>
              <a:rPr lang="en-US" sz="4200" b="1" dirty="0">
                <a:latin typeface="Times New Roman" panose="02020603050405020304" pitchFamily="18" charset="0"/>
                <a:cs typeface="Times New Roman" panose="02020603050405020304" pitchFamily="18" charset="0"/>
              </a:rPr>
            </a:br>
            <a:endParaRPr lang="en-US" sz="4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A72BEC-C50C-C2D7-4693-FD7DAB972AF3}"/>
              </a:ext>
            </a:extLst>
          </p:cNvPr>
          <p:cNvSpPr>
            <a:spLocks noGrp="1"/>
          </p:cNvSpPr>
          <p:nvPr>
            <p:ph idx="1"/>
          </p:nvPr>
        </p:nvSpPr>
        <p:spPr>
          <a:xfrm>
            <a:off x="338136" y="1062732"/>
            <a:ext cx="11448783" cy="5156071"/>
          </a:xfrm>
        </p:spPr>
        <p:txBody>
          <a:bodyPr anchor="t">
            <a:noAutofit/>
          </a:bodyPr>
          <a:lstStyle/>
          <a:p>
            <a:pPr marL="442913" indent="-442913" algn="just">
              <a:lnSpc>
                <a:spcPct val="100000"/>
              </a:lnSpc>
              <a:spcAft>
                <a:spcPts val="600"/>
              </a:spcAft>
              <a:buFont typeface="Wingdings" pitchFamily="2" charset="2"/>
              <a:buChar char="Ø"/>
            </a:pPr>
            <a:r>
              <a:rPr lang="en-US" sz="2400" b="1" dirty="0">
                <a:latin typeface="Times New Roman" panose="02020603050405020304" pitchFamily="18" charset="0"/>
                <a:cs typeface="Times New Roman" panose="02020603050405020304" pitchFamily="18" charset="0"/>
              </a:rPr>
              <a:t>Electrical relay generates harmonics of different frequencies affecting the proper functioning of the RCWL radar module.</a:t>
            </a:r>
          </a:p>
          <a:p>
            <a:pPr marL="442913" indent="-442913" algn="just">
              <a:lnSpc>
                <a:spcPct val="100000"/>
              </a:lnSpc>
              <a:spcAft>
                <a:spcPts val="600"/>
              </a:spcAft>
              <a:buFont typeface="Wingdings" pitchFamily="2" charset="2"/>
              <a:buChar char="Ø"/>
            </a:pPr>
            <a:r>
              <a:rPr lang="en-US" sz="2400" b="1" dirty="0">
                <a:latin typeface="Times New Roman" panose="02020603050405020304" pitchFamily="18" charset="0"/>
                <a:cs typeface="Times New Roman" panose="02020603050405020304" pitchFamily="18" charset="0"/>
              </a:rPr>
              <a:t>RCWL radar module generates EM waves around 3.18 GHz.</a:t>
            </a:r>
          </a:p>
          <a:p>
            <a:pPr marL="442913" indent="-442913" algn="just">
              <a:lnSpc>
                <a:spcPct val="100000"/>
              </a:lnSpc>
              <a:spcAft>
                <a:spcPts val="600"/>
              </a:spcAft>
              <a:buFont typeface="Wingdings" pitchFamily="2" charset="2"/>
              <a:buChar char="Ø"/>
            </a:pPr>
            <a:r>
              <a:rPr lang="en-US" sz="2400" b="1" dirty="0">
                <a:latin typeface="Times New Roman" panose="02020603050405020304" pitchFamily="18" charset="0"/>
                <a:cs typeface="Times New Roman" panose="02020603050405020304" pitchFamily="18" charset="0"/>
              </a:rPr>
              <a:t>Wi-Fi Router does not affect the functioning of RCWL.</a:t>
            </a:r>
          </a:p>
          <a:p>
            <a:pPr marL="442913" indent="-442913" algn="just">
              <a:lnSpc>
                <a:spcPct val="100000"/>
              </a:lnSpc>
              <a:spcAft>
                <a:spcPts val="600"/>
              </a:spcAft>
              <a:buFont typeface="Wingdings" pitchFamily="2" charset="2"/>
              <a:buChar char="Ø"/>
            </a:pPr>
            <a:r>
              <a:rPr lang="en-US" sz="2400" b="1" dirty="0">
                <a:latin typeface="Times New Roman" panose="02020603050405020304" pitchFamily="18" charset="0"/>
                <a:cs typeface="Times New Roman" panose="02020603050405020304" pitchFamily="18" charset="0"/>
              </a:rPr>
              <a:t>Diagonal placement of RCWL and relay at a distance of 5.0 to 5.5cm reduces the number of false triggers significantly.</a:t>
            </a:r>
          </a:p>
          <a:p>
            <a:pPr marL="442913" indent="-442913" algn="just">
              <a:lnSpc>
                <a:spcPct val="100000"/>
              </a:lnSpc>
              <a:spcAft>
                <a:spcPts val="600"/>
              </a:spcAft>
              <a:buFont typeface="Wingdings" pitchFamily="2" charset="2"/>
              <a:buChar char="Ø"/>
            </a:pPr>
            <a:r>
              <a:rPr lang="en-IN" sz="2400" b="1" dirty="0">
                <a:solidFill>
                  <a:srgbClr val="0D0D0D"/>
                </a:solidFill>
                <a:highlight>
                  <a:srgbClr val="FFFFFF"/>
                </a:highlight>
                <a:latin typeface="Times New Roman" panose="02020603050405020304" pitchFamily="18" charset="0"/>
                <a:cs typeface="Times New Roman" panose="02020603050405020304" pitchFamily="18" charset="0"/>
              </a:rPr>
              <a:t>Transformer-less power supply designed earlier had high heat dissipation, requiring the integration of high-wattage resistors. Additionally, the limited output current prompted us to shift to SMPS.</a:t>
            </a:r>
            <a:endParaRPr lang="en-US" sz="2400" b="1"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4" name="Date Placeholder 3">
            <a:extLst>
              <a:ext uri="{FF2B5EF4-FFF2-40B4-BE49-F238E27FC236}">
                <a16:creationId xmlns:a16="http://schemas.microsoft.com/office/drawing/2014/main" id="{3288ABCD-24C9-A9FC-688F-8C041E2686D5}"/>
              </a:ext>
            </a:extLst>
          </p:cNvPr>
          <p:cNvSpPr>
            <a:spLocks noGrp="1"/>
          </p:cNvSpPr>
          <p:nvPr>
            <p:ph type="dt" sz="half" idx="10"/>
          </p:nvPr>
        </p:nvSpPr>
        <p:spPr/>
        <p:txBody>
          <a:bodyPr/>
          <a:lstStyle/>
          <a:p>
            <a:fld id="{ACE3C90E-29F8-A445-8CA8-3558F703FA1F}"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EC77F069-CF33-BC7C-9D1B-56DBBB9F03C1}"/>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0" name="Slide Number Placeholder 9">
            <a:extLst>
              <a:ext uri="{FF2B5EF4-FFF2-40B4-BE49-F238E27FC236}">
                <a16:creationId xmlns:a16="http://schemas.microsoft.com/office/drawing/2014/main" id="{F2E8BF5E-7EEF-6EAE-DAC1-F020B5D4BD3C}"/>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12</a:t>
            </a:fld>
            <a:endParaRPr lang="en-US" b="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81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202499" y="0"/>
            <a:ext cx="10528445" cy="761961"/>
          </a:xfrm>
        </p:spPr>
        <p:txBody>
          <a:bodyPr>
            <a:normAutofit fontScale="90000"/>
          </a:bodyPr>
          <a:lstStyle/>
          <a:p>
            <a:br>
              <a:rPr lang="en-US" sz="4200" b="1" dirty="0">
                <a:latin typeface="Times New Roman" panose="02020603050405020304" pitchFamily="18" charset="0"/>
                <a:cs typeface="Times New Roman" panose="02020603050405020304" pitchFamily="18" charset="0"/>
              </a:rPr>
            </a:br>
            <a:r>
              <a:rPr lang="en-US" sz="4200" b="1" dirty="0">
                <a:latin typeface="Times New Roman" panose="02020603050405020304" pitchFamily="18" charset="0"/>
                <a:cs typeface="Times New Roman" panose="02020603050405020304" pitchFamily="18" charset="0"/>
              </a:rPr>
              <a:t>Results:</a:t>
            </a:r>
            <a:br>
              <a:rPr lang="en-US" sz="4200" b="1" dirty="0">
                <a:latin typeface="Times New Roman" panose="02020603050405020304" pitchFamily="18" charset="0"/>
                <a:cs typeface="Times New Roman" panose="02020603050405020304" pitchFamily="18" charset="0"/>
              </a:rPr>
            </a:br>
            <a:endParaRPr lang="en-US" sz="4200" b="1"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4" name="Date Placeholder 3">
            <a:extLst>
              <a:ext uri="{FF2B5EF4-FFF2-40B4-BE49-F238E27FC236}">
                <a16:creationId xmlns:a16="http://schemas.microsoft.com/office/drawing/2014/main" id="{3288ABCD-24C9-A9FC-688F-8C041E2686D5}"/>
              </a:ext>
            </a:extLst>
          </p:cNvPr>
          <p:cNvSpPr>
            <a:spLocks noGrp="1"/>
          </p:cNvSpPr>
          <p:nvPr>
            <p:ph type="dt" sz="half" idx="10"/>
          </p:nvPr>
        </p:nvSpPr>
        <p:spPr/>
        <p:txBody>
          <a:bodyPr/>
          <a:lstStyle/>
          <a:p>
            <a:fld id="{ACE3C90E-29F8-A445-8CA8-3558F703FA1F}"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EC77F069-CF33-BC7C-9D1B-56DBBB9F03C1}"/>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0" name="Slide Number Placeholder 9">
            <a:extLst>
              <a:ext uri="{FF2B5EF4-FFF2-40B4-BE49-F238E27FC236}">
                <a16:creationId xmlns:a16="http://schemas.microsoft.com/office/drawing/2014/main" id="{F2E8BF5E-7EEF-6EAE-DAC1-F020B5D4BD3C}"/>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13</a:t>
            </a:fld>
            <a:endParaRPr lang="en-US" b="1">
              <a:solidFill>
                <a:schemeClr val="tx1"/>
              </a:solidFill>
              <a:latin typeface="Times New Roman" panose="02020603050405020304" pitchFamily="18" charset="0"/>
              <a:cs typeface="Times New Roman" panose="02020603050405020304" pitchFamily="18" charset="0"/>
            </a:endParaRPr>
          </a:p>
        </p:txBody>
      </p:sp>
      <p:pic>
        <p:nvPicPr>
          <p:cNvPr id="11" name="Picture 10" descr="A person sitting at a desk with a computer&#10;&#10;Description automatically generated">
            <a:extLst>
              <a:ext uri="{FF2B5EF4-FFF2-40B4-BE49-F238E27FC236}">
                <a16:creationId xmlns:a16="http://schemas.microsoft.com/office/drawing/2014/main" id="{AAE37CB4-2E42-7661-D65A-6D4CBB5DC878}"/>
              </a:ext>
            </a:extLst>
          </p:cNvPr>
          <p:cNvPicPr>
            <a:picLocks noChangeAspect="1"/>
          </p:cNvPicPr>
          <p:nvPr/>
        </p:nvPicPr>
        <p:blipFill rotWithShape="1">
          <a:blip r:embed="rId3"/>
          <a:srcRect b="25100"/>
          <a:stretch/>
        </p:blipFill>
        <p:spPr>
          <a:xfrm>
            <a:off x="6160702" y="1610623"/>
            <a:ext cx="5801784" cy="3259155"/>
          </a:xfrm>
          <a:prstGeom prst="rect">
            <a:avLst/>
          </a:prstGeom>
          <a:ln w="25400">
            <a:solidFill>
              <a:schemeClr val="tx1"/>
            </a:solidFill>
          </a:ln>
        </p:spPr>
      </p:pic>
      <p:pic>
        <p:nvPicPr>
          <p:cNvPr id="15" name="Content Placeholder 14" descr="A person sitting at a desk looking at a computer&#10;&#10;Description automatically generated">
            <a:extLst>
              <a:ext uri="{FF2B5EF4-FFF2-40B4-BE49-F238E27FC236}">
                <a16:creationId xmlns:a16="http://schemas.microsoft.com/office/drawing/2014/main" id="{72EC2B49-E261-1655-ACFA-3DA06DE43083}"/>
              </a:ext>
            </a:extLst>
          </p:cNvPr>
          <p:cNvPicPr>
            <a:picLocks noGrp="1" noChangeAspect="1"/>
          </p:cNvPicPr>
          <p:nvPr>
            <p:ph idx="1"/>
          </p:nvPr>
        </p:nvPicPr>
        <p:blipFill rotWithShape="1">
          <a:blip r:embed="rId4"/>
          <a:srcRect b="25100"/>
          <a:stretch/>
        </p:blipFill>
        <p:spPr>
          <a:xfrm>
            <a:off x="266657" y="1619051"/>
            <a:ext cx="5801784" cy="3259155"/>
          </a:xfrm>
          <a:ln w="25400">
            <a:solidFill>
              <a:schemeClr val="tx1"/>
            </a:solidFill>
          </a:ln>
        </p:spPr>
      </p:pic>
      <p:sp>
        <p:nvSpPr>
          <p:cNvPr id="18" name="TextBox 17">
            <a:extLst>
              <a:ext uri="{FF2B5EF4-FFF2-40B4-BE49-F238E27FC236}">
                <a16:creationId xmlns:a16="http://schemas.microsoft.com/office/drawing/2014/main" id="{61A2740B-848B-2F1D-A809-ADD7460F0D15}"/>
              </a:ext>
            </a:extLst>
          </p:cNvPr>
          <p:cNvSpPr txBox="1"/>
          <p:nvPr/>
        </p:nvSpPr>
        <p:spPr>
          <a:xfrm>
            <a:off x="646053" y="4986034"/>
            <a:ext cx="504299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No Movement</a:t>
            </a:r>
            <a:endParaRPr lang="en-US" sz="24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87D9914-EAC5-4B6B-90C5-5178E1809A6F}"/>
              </a:ext>
            </a:extLst>
          </p:cNvPr>
          <p:cNvSpPr txBox="1"/>
          <p:nvPr/>
        </p:nvSpPr>
        <p:spPr>
          <a:xfrm>
            <a:off x="6540098" y="4974941"/>
            <a:ext cx="504299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Movement Detected</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597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202499" y="1"/>
            <a:ext cx="10528445" cy="766618"/>
          </a:xfrm>
        </p:spPr>
        <p:txBody>
          <a:bodyPr>
            <a:normAutofit fontScale="90000"/>
          </a:bodyPr>
          <a:lstStyle/>
          <a:p>
            <a:br>
              <a:rPr lang="en-US" sz="4200" b="1" dirty="0">
                <a:latin typeface="Times New Roman" panose="02020603050405020304" pitchFamily="18" charset="0"/>
                <a:cs typeface="Times New Roman" panose="02020603050405020304" pitchFamily="18" charset="0"/>
              </a:rPr>
            </a:br>
            <a:r>
              <a:rPr lang="en-US" sz="4200" b="1" dirty="0">
                <a:latin typeface="Times New Roman" panose="02020603050405020304" pitchFamily="18" charset="0"/>
                <a:cs typeface="Times New Roman" panose="02020603050405020304" pitchFamily="18" charset="0"/>
              </a:rPr>
              <a:t>Learning/Outcomes:</a:t>
            </a:r>
            <a:br>
              <a:rPr lang="en-US" sz="4200" b="1" dirty="0">
                <a:latin typeface="Times New Roman" panose="02020603050405020304" pitchFamily="18" charset="0"/>
                <a:cs typeface="Times New Roman" panose="02020603050405020304" pitchFamily="18" charset="0"/>
              </a:rPr>
            </a:br>
            <a:endParaRPr lang="en-US" sz="4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A72BEC-C50C-C2D7-4693-FD7DAB972AF3}"/>
              </a:ext>
            </a:extLst>
          </p:cNvPr>
          <p:cNvSpPr>
            <a:spLocks noGrp="1"/>
          </p:cNvSpPr>
          <p:nvPr>
            <p:ph idx="1"/>
          </p:nvPr>
        </p:nvSpPr>
        <p:spPr>
          <a:xfrm>
            <a:off x="338136" y="766619"/>
            <a:ext cx="11347358" cy="5589731"/>
          </a:xfrm>
        </p:spPr>
        <p:txBody>
          <a:bodyPr anchor="t">
            <a:noAutofit/>
          </a:bodyPr>
          <a:lstStyle/>
          <a:p>
            <a:pPr marL="534988" indent="-534988" algn="just">
              <a:lnSpc>
                <a:spcPct val="100000"/>
              </a:lnSpc>
              <a:spcAft>
                <a:spcPts val="600"/>
              </a:spcAft>
              <a:buFont typeface="Wingdings" pitchFamily="2" charset="2"/>
              <a:buChar char="Ø"/>
            </a:pPr>
            <a:r>
              <a:rPr lang="en-US" sz="2400" b="1" dirty="0">
                <a:latin typeface="Times New Roman" panose="02020603050405020304" pitchFamily="18" charset="0"/>
                <a:cs typeface="Times New Roman" panose="02020603050405020304" pitchFamily="18" charset="0"/>
              </a:rPr>
              <a:t>Working of Switching Mode Power Supply.</a:t>
            </a:r>
          </a:p>
          <a:p>
            <a:pPr marL="534988" indent="-534988" algn="just">
              <a:lnSpc>
                <a:spcPct val="100000"/>
              </a:lnSpc>
              <a:spcAft>
                <a:spcPts val="600"/>
              </a:spcAft>
              <a:buFont typeface="Wingdings" pitchFamily="2" charset="2"/>
              <a:buChar char="Ø"/>
            </a:pPr>
            <a:r>
              <a:rPr lang="en-US" sz="2400" b="1" dirty="0">
                <a:latin typeface="Times New Roman" panose="02020603050405020304" pitchFamily="18" charset="0"/>
                <a:cs typeface="Times New Roman" panose="02020603050405020304" pitchFamily="18" charset="0"/>
              </a:rPr>
              <a:t>Functioning of RCWL radar module and its calibration to change the sensitivity range.</a:t>
            </a:r>
          </a:p>
          <a:p>
            <a:pPr marL="534988" indent="-534988" algn="just">
              <a:lnSpc>
                <a:spcPct val="100000"/>
              </a:lnSpc>
              <a:spcAft>
                <a:spcPts val="600"/>
              </a:spcAft>
              <a:buFont typeface="Wingdings" pitchFamily="2" charset="2"/>
              <a:buChar char="Ø"/>
            </a:pPr>
            <a:r>
              <a:rPr lang="en-US" sz="2400" b="1" dirty="0">
                <a:latin typeface="Times New Roman" panose="02020603050405020304" pitchFamily="18" charset="0"/>
                <a:cs typeface="Times New Roman" panose="02020603050405020304" pitchFamily="18" charset="0"/>
              </a:rPr>
              <a:t>Prototyping using Zero PCB.</a:t>
            </a:r>
          </a:p>
          <a:p>
            <a:pPr marL="534988" indent="-534988" algn="just">
              <a:lnSpc>
                <a:spcPct val="100000"/>
              </a:lnSpc>
              <a:spcAft>
                <a:spcPts val="600"/>
              </a:spcAft>
              <a:buFont typeface="Wingdings" pitchFamily="2" charset="2"/>
              <a:buChar char="Ø"/>
            </a:pPr>
            <a:r>
              <a:rPr lang="en-IN" sz="2400" b="1" dirty="0" err="1">
                <a:latin typeface="Times New Roman" panose="02020603050405020304" pitchFamily="18" charset="0"/>
                <a:cs typeface="Times New Roman" panose="02020603050405020304" pitchFamily="18" charset="0"/>
              </a:rPr>
              <a:t>DipTrace</a:t>
            </a:r>
            <a:r>
              <a:rPr lang="en-IN" sz="2400" b="1" dirty="0">
                <a:latin typeface="Times New Roman" panose="02020603050405020304" pitchFamily="18" charset="0"/>
                <a:cs typeface="Times New Roman" panose="02020603050405020304" pitchFamily="18" charset="0"/>
              </a:rPr>
              <a:t> designs PCBs and generates Gerber, board, and drill files, which are then converted to G-Code using </a:t>
            </a:r>
            <a:r>
              <a:rPr lang="en-IN" sz="2400" b="1" dirty="0" err="1">
                <a:latin typeface="Times New Roman" panose="02020603050405020304" pitchFamily="18" charset="0"/>
                <a:cs typeface="Times New Roman" panose="02020603050405020304" pitchFamily="18" charset="0"/>
              </a:rPr>
              <a:t>FlatCAM</a:t>
            </a:r>
            <a:r>
              <a:rPr lang="en-IN" sz="2400" b="1" dirty="0">
                <a:latin typeface="Times New Roman" panose="02020603050405020304" pitchFamily="18" charset="0"/>
                <a:cs typeface="Times New Roman" panose="02020603050405020304" pitchFamily="18" charset="0"/>
              </a:rPr>
              <a:t> for CNC machining.</a:t>
            </a:r>
          </a:p>
          <a:p>
            <a:pPr marL="534988" indent="-534988" algn="just">
              <a:lnSpc>
                <a:spcPct val="100000"/>
              </a:lnSpc>
              <a:spcAft>
                <a:spcPts val="600"/>
              </a:spcAft>
              <a:buFont typeface="Wingdings" pitchFamily="2" charset="2"/>
              <a:buChar char="Ø"/>
            </a:pPr>
            <a:r>
              <a:rPr lang="en-IN" sz="2400" b="1" dirty="0">
                <a:latin typeface="Times New Roman" panose="02020603050405020304" pitchFamily="18" charset="0"/>
                <a:cs typeface="Times New Roman" panose="02020603050405020304" pitchFamily="18" charset="0"/>
              </a:rPr>
              <a:t>Power measurement using DMM7510 7 ½ digital </a:t>
            </a:r>
            <a:r>
              <a:rPr lang="en-IN" sz="2400" b="1" dirty="0" err="1">
                <a:latin typeface="Times New Roman" panose="02020603050405020304" pitchFamily="18" charset="0"/>
                <a:cs typeface="Times New Roman" panose="02020603050405020304" pitchFamily="18" charset="0"/>
              </a:rPr>
              <a:t>Multimeter</a:t>
            </a:r>
            <a:r>
              <a:rPr lang="en-IN" sz="2400" b="1" dirty="0">
                <a:latin typeface="Times New Roman" panose="02020603050405020304" pitchFamily="18" charset="0"/>
                <a:cs typeface="Times New Roman" panose="02020603050405020304" pitchFamily="18" charset="0"/>
              </a:rPr>
              <a:t>.</a:t>
            </a:r>
          </a:p>
          <a:p>
            <a:pPr marL="534988" indent="-534988" algn="just">
              <a:lnSpc>
                <a:spcPct val="100000"/>
              </a:lnSpc>
              <a:spcAft>
                <a:spcPts val="600"/>
              </a:spcAft>
              <a:buFont typeface="Wingdings" pitchFamily="2" charset="2"/>
              <a:buChar char="Ø"/>
            </a:pPr>
            <a:r>
              <a:rPr lang="en-US" sz="2400" b="1" dirty="0">
                <a:latin typeface="Times New Roman" panose="02020603050405020304" pitchFamily="18" charset="0"/>
                <a:cs typeface="Times New Roman" panose="02020603050405020304" pitchFamily="18" charset="0"/>
              </a:rPr>
              <a:t>Short Circuit Testing and EMI/EMC Testing using RSA306B Spectrum Analyzer.</a:t>
            </a:r>
          </a:p>
          <a:p>
            <a:pPr marL="534988" indent="-534988" algn="just">
              <a:lnSpc>
                <a:spcPct val="100000"/>
              </a:lnSpc>
              <a:spcAft>
                <a:spcPts val="600"/>
              </a:spcAft>
              <a:buFont typeface="Wingdings" pitchFamily="2" charset="2"/>
              <a:buChar char="Ø"/>
            </a:pPr>
            <a:r>
              <a:rPr lang="en-US" sz="2400" b="1" dirty="0">
                <a:latin typeface="Times New Roman" panose="02020603050405020304" pitchFamily="18" charset="0"/>
                <a:cs typeface="Times New Roman" panose="02020603050405020304" pitchFamily="18" charset="0"/>
              </a:rPr>
              <a:t>Node Red Flow Programming and interfacing with IoT systems.</a:t>
            </a:r>
          </a:p>
          <a:p>
            <a:pPr marL="534988" indent="-534988" algn="just">
              <a:lnSpc>
                <a:spcPct val="100000"/>
              </a:lnSpc>
              <a:spcAft>
                <a:spcPts val="600"/>
              </a:spcAft>
              <a:buFont typeface="Wingdings" pitchFamily="2" charset="2"/>
              <a:buChar char="Ø"/>
            </a:pPr>
            <a:r>
              <a:rPr lang="en-US" sz="2400" b="1" dirty="0">
                <a:latin typeface="Times New Roman" panose="02020603050405020304" pitchFamily="18" charset="0"/>
                <a:cs typeface="Times New Roman" panose="02020603050405020304" pitchFamily="18" charset="0"/>
              </a:rPr>
              <a:t>Working of MQTT protocol.</a:t>
            </a: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4" name="Date Placeholder 3">
            <a:extLst>
              <a:ext uri="{FF2B5EF4-FFF2-40B4-BE49-F238E27FC236}">
                <a16:creationId xmlns:a16="http://schemas.microsoft.com/office/drawing/2014/main" id="{3288ABCD-24C9-A9FC-688F-8C041E2686D5}"/>
              </a:ext>
            </a:extLst>
          </p:cNvPr>
          <p:cNvSpPr>
            <a:spLocks noGrp="1"/>
          </p:cNvSpPr>
          <p:nvPr>
            <p:ph type="dt" sz="half" idx="10"/>
          </p:nvPr>
        </p:nvSpPr>
        <p:spPr/>
        <p:txBody>
          <a:bodyPr/>
          <a:lstStyle/>
          <a:p>
            <a:fld id="{ACE3C90E-29F8-A445-8CA8-3558F703FA1F}"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EC77F069-CF33-BC7C-9D1B-56DBBB9F03C1}"/>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0" name="Slide Number Placeholder 9">
            <a:extLst>
              <a:ext uri="{FF2B5EF4-FFF2-40B4-BE49-F238E27FC236}">
                <a16:creationId xmlns:a16="http://schemas.microsoft.com/office/drawing/2014/main" id="{F2E8BF5E-7EEF-6EAE-DAC1-F020B5D4BD3C}"/>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14</a:t>
            </a:fld>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726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2000"/>
                                        <p:tgtEl>
                                          <p:spTgt spid="3">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000"/>
                                        <p:tgtEl>
                                          <p:spTgt spid="3">
                                            <p:txEl>
                                              <p:pRg st="5" end="5"/>
                                            </p:txEl>
                                          </p:spTgt>
                                        </p:tgtEl>
                                      </p:cBhvr>
                                    </p:animEffect>
                                  </p:childTnLst>
                                </p:cTn>
                              </p:par>
                            </p:childTnLst>
                          </p:cTn>
                        </p:par>
                        <p:par>
                          <p:cTn id="29" fill="hold">
                            <p:stCondLst>
                              <p:cond delay="4000"/>
                            </p:stCondLst>
                            <p:childTnLst>
                              <p:par>
                                <p:cTn id="30" presetID="10" presetClass="entr" presetSubtype="0"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2000"/>
                                        <p:tgtEl>
                                          <p:spTgt spid="3">
                                            <p:txEl>
                                              <p:pRg st="6" end="6"/>
                                            </p:txEl>
                                          </p:spTgt>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202499" y="1"/>
            <a:ext cx="10528445" cy="766618"/>
          </a:xfrm>
        </p:spPr>
        <p:txBody>
          <a:bodyPr>
            <a:normAutofit fontScale="90000"/>
          </a:bodyPr>
          <a:lstStyle/>
          <a:p>
            <a:br>
              <a:rPr lang="en-US" sz="4200" b="1" dirty="0">
                <a:latin typeface="Times New Roman" panose="02020603050405020304" pitchFamily="18" charset="0"/>
                <a:cs typeface="Times New Roman" panose="02020603050405020304" pitchFamily="18" charset="0"/>
              </a:rPr>
            </a:br>
            <a:r>
              <a:rPr lang="en-US" sz="4200" b="1" dirty="0">
                <a:latin typeface="Times New Roman" panose="02020603050405020304" pitchFamily="18" charset="0"/>
                <a:cs typeface="Times New Roman" panose="02020603050405020304" pitchFamily="18" charset="0"/>
              </a:rPr>
              <a:t>Power Consumption:</a:t>
            </a:r>
            <a:br>
              <a:rPr lang="en-US" sz="4200" b="1" dirty="0">
                <a:latin typeface="Times New Roman" panose="02020603050405020304" pitchFamily="18" charset="0"/>
                <a:cs typeface="Times New Roman" panose="02020603050405020304" pitchFamily="18" charset="0"/>
              </a:rPr>
            </a:br>
            <a:endParaRPr lang="en-US" sz="4200" b="1" dirty="0">
              <a:latin typeface="Times New Roman" panose="02020603050405020304" pitchFamily="18" charset="0"/>
              <a:cs typeface="Times New Roman" panose="02020603050405020304" pitchFamily="18" charset="0"/>
            </a:endParaRPr>
          </a:p>
        </p:txBody>
      </p:sp>
      <p:pic>
        <p:nvPicPr>
          <p:cNvPr id="7" name="Content Placeholder 6" descr="A machine with wires connected to it&#10;&#10;Description automatically generated">
            <a:extLst>
              <a:ext uri="{FF2B5EF4-FFF2-40B4-BE49-F238E27FC236}">
                <a16:creationId xmlns:a16="http://schemas.microsoft.com/office/drawing/2014/main" id="{EC7FDEC9-2BC4-029A-8AF1-EFBFFF313739}"/>
              </a:ext>
            </a:extLst>
          </p:cNvPr>
          <p:cNvPicPr>
            <a:picLocks noGrp="1" noChangeAspect="1"/>
          </p:cNvPicPr>
          <p:nvPr>
            <p:ph idx="1"/>
          </p:nvPr>
        </p:nvPicPr>
        <p:blipFill rotWithShape="1">
          <a:blip r:embed="rId3"/>
          <a:srcRect l="12586" r="11211"/>
          <a:stretch/>
        </p:blipFill>
        <p:spPr>
          <a:xfrm>
            <a:off x="610325" y="953613"/>
            <a:ext cx="4639592" cy="4089035"/>
          </a:xfrm>
          <a:ln w="25400">
            <a:solidFill>
              <a:schemeClr val="accent1"/>
            </a:solidFill>
          </a:ln>
        </p:spPr>
      </p:pic>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4" name="Date Placeholder 3">
            <a:extLst>
              <a:ext uri="{FF2B5EF4-FFF2-40B4-BE49-F238E27FC236}">
                <a16:creationId xmlns:a16="http://schemas.microsoft.com/office/drawing/2014/main" id="{3288ABCD-24C9-A9FC-688F-8C041E2686D5}"/>
              </a:ext>
            </a:extLst>
          </p:cNvPr>
          <p:cNvSpPr>
            <a:spLocks noGrp="1"/>
          </p:cNvSpPr>
          <p:nvPr>
            <p:ph type="dt" sz="half" idx="10"/>
          </p:nvPr>
        </p:nvSpPr>
        <p:spPr/>
        <p:txBody>
          <a:bodyPr/>
          <a:lstStyle/>
          <a:p>
            <a:fld id="{ACE3C90E-29F8-A445-8CA8-3558F703FA1F}"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EC77F069-CF33-BC7C-9D1B-56DBBB9F03C1}"/>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0" name="Slide Number Placeholder 9">
            <a:extLst>
              <a:ext uri="{FF2B5EF4-FFF2-40B4-BE49-F238E27FC236}">
                <a16:creationId xmlns:a16="http://schemas.microsoft.com/office/drawing/2014/main" id="{F2E8BF5E-7EEF-6EAE-DAC1-F020B5D4BD3C}"/>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15</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1" name="Picture 10" descr="A computer and electronics on a table&#10;&#10;Description automatically generated">
            <a:extLst>
              <a:ext uri="{FF2B5EF4-FFF2-40B4-BE49-F238E27FC236}">
                <a16:creationId xmlns:a16="http://schemas.microsoft.com/office/drawing/2014/main" id="{BC9DFA03-BCC8-513E-8D5B-BB6E571131A7}"/>
              </a:ext>
            </a:extLst>
          </p:cNvPr>
          <p:cNvPicPr>
            <a:picLocks noChangeAspect="1"/>
          </p:cNvPicPr>
          <p:nvPr/>
        </p:nvPicPr>
        <p:blipFill rotWithShape="1">
          <a:blip r:embed="rId4"/>
          <a:srcRect t="13151" r="8824" b="9939"/>
          <a:stretch/>
        </p:blipFill>
        <p:spPr>
          <a:xfrm>
            <a:off x="5864771" y="942701"/>
            <a:ext cx="5821861" cy="4110858"/>
          </a:xfrm>
          <a:prstGeom prst="rect">
            <a:avLst/>
          </a:prstGeom>
          <a:ln w="25400">
            <a:solidFill>
              <a:schemeClr val="accent1"/>
            </a:solidFill>
          </a:ln>
        </p:spPr>
      </p:pic>
      <p:sp>
        <p:nvSpPr>
          <p:cNvPr id="12" name="TextBox 11">
            <a:extLst>
              <a:ext uri="{FF2B5EF4-FFF2-40B4-BE49-F238E27FC236}">
                <a16:creationId xmlns:a16="http://schemas.microsoft.com/office/drawing/2014/main" id="{8C96EF96-E412-7C88-1B87-33ADDBE5A788}"/>
              </a:ext>
            </a:extLst>
          </p:cNvPr>
          <p:cNvSpPr txBox="1"/>
          <p:nvPr/>
        </p:nvSpPr>
        <p:spPr>
          <a:xfrm>
            <a:off x="599239" y="5172767"/>
            <a:ext cx="5042993" cy="400110"/>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Without Triggering</a:t>
            </a:r>
            <a:endParaRPr lang="en-US" sz="24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F82C76F-C179-5460-5786-EC42E0237DCD}"/>
              </a:ext>
            </a:extLst>
          </p:cNvPr>
          <p:cNvSpPr txBox="1"/>
          <p:nvPr/>
        </p:nvSpPr>
        <p:spPr>
          <a:xfrm>
            <a:off x="6067197" y="5202096"/>
            <a:ext cx="504299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With Triggering</a:t>
            </a:r>
            <a:endParaRPr lang="en-US" sz="24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F46BE0D-BCEF-3735-4A85-D7C8D99D9417}"/>
              </a:ext>
            </a:extLst>
          </p:cNvPr>
          <p:cNvSpPr txBox="1"/>
          <p:nvPr/>
        </p:nvSpPr>
        <p:spPr>
          <a:xfrm>
            <a:off x="338136" y="5710424"/>
            <a:ext cx="5882211"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Idle Power Consumption=2.17W</a:t>
            </a:r>
          </a:p>
        </p:txBody>
      </p:sp>
      <p:sp>
        <p:nvSpPr>
          <p:cNvPr id="15" name="TextBox 14">
            <a:extLst>
              <a:ext uri="{FF2B5EF4-FFF2-40B4-BE49-F238E27FC236}">
                <a16:creationId xmlns:a16="http://schemas.microsoft.com/office/drawing/2014/main" id="{71BB6AC7-64E6-259F-398B-5D864DA5D920}"/>
              </a:ext>
            </a:extLst>
          </p:cNvPr>
          <p:cNvSpPr txBox="1"/>
          <p:nvPr/>
        </p:nvSpPr>
        <p:spPr>
          <a:xfrm>
            <a:off x="5792717" y="5734761"/>
            <a:ext cx="5882211"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Dynamic Power Consumption=3.57W</a:t>
            </a:r>
          </a:p>
        </p:txBody>
      </p:sp>
    </p:spTree>
    <p:extLst>
      <p:ext uri="{BB962C8B-B14F-4D97-AF65-F5344CB8AC3E}">
        <p14:creationId xmlns:p14="http://schemas.microsoft.com/office/powerpoint/2010/main" val="189174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175088" y="3995319"/>
            <a:ext cx="22528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413015" y="3995319"/>
            <a:ext cx="22528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665885" y="3995319"/>
            <a:ext cx="153851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11339" y="3995319"/>
            <a:ext cx="22528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57906" y="3995319"/>
            <a:ext cx="22528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1">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3995319"/>
            <a:ext cx="153851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593552" y="3079789"/>
            <a:ext cx="1925417" cy="338554"/>
          </a:xfrm>
          <a:prstGeom prst="rect">
            <a:avLst/>
          </a:prstGeom>
          <a:solidFill>
            <a:schemeClr val="accent2">
              <a:lumMod val="20000"/>
              <a:lumOff val="8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15</a:t>
            </a:r>
            <a:r>
              <a:rPr lang="en-US" sz="1600" b="1" baseline="30000" dirty="0">
                <a:latin typeface="Times New Roman" panose="02020603050405020304" pitchFamily="18" charset="0"/>
                <a:cs typeface="Times New Roman" panose="02020603050405020304" pitchFamily="18" charset="0"/>
              </a:rPr>
              <a:t>th </a:t>
            </a:r>
            <a:r>
              <a:rPr lang="en-US" sz="1600" b="1" dirty="0">
                <a:latin typeface="Times New Roman" panose="02020603050405020304" pitchFamily="18" charset="0"/>
                <a:cs typeface="Times New Roman" panose="02020603050405020304" pitchFamily="18" charset="0"/>
              </a:rPr>
              <a:t>January 2024</a:t>
            </a:r>
          </a:p>
        </p:txBody>
      </p:sp>
      <p:sp>
        <p:nvSpPr>
          <p:cNvPr id="17" name="TextBox 16">
            <a:extLst>
              <a:ext uri="{FF2B5EF4-FFF2-40B4-BE49-F238E27FC236}">
                <a16:creationId xmlns:a16="http://schemas.microsoft.com/office/drawing/2014/main" id="{E623F98E-5FFF-4701-A99F-87B202C66033}"/>
              </a:ext>
            </a:extLst>
          </p:cNvPr>
          <p:cNvSpPr txBox="1"/>
          <p:nvPr/>
        </p:nvSpPr>
        <p:spPr>
          <a:xfrm>
            <a:off x="132275" y="5602985"/>
            <a:ext cx="3201043" cy="584775"/>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Literature Survey, Goal Setting</a:t>
            </a:r>
          </a:p>
          <a:p>
            <a:pPr algn="ctr"/>
            <a:r>
              <a:rPr lang="en-US" sz="1600" b="1" dirty="0">
                <a:latin typeface="Times New Roman" panose="02020603050405020304" pitchFamily="18" charset="0"/>
                <a:cs typeface="Times New Roman" panose="02020603050405020304" pitchFamily="18" charset="0"/>
              </a:rPr>
              <a:t>1</a:t>
            </a:r>
            <a:r>
              <a:rPr lang="en-US" sz="1600" b="1" baseline="30000" dirty="0">
                <a:latin typeface="Times New Roman" panose="02020603050405020304" pitchFamily="18" charset="0"/>
                <a:cs typeface="Times New Roman" panose="02020603050405020304" pitchFamily="18" charset="0"/>
              </a:rPr>
              <a:t>st</a:t>
            </a:r>
            <a:r>
              <a:rPr lang="en-US" sz="1600" b="1" dirty="0">
                <a:latin typeface="Times New Roman" panose="02020603050405020304" pitchFamily="18" charset="0"/>
                <a:cs typeface="Times New Roman" panose="02020603050405020304" pitchFamily="18" charset="0"/>
              </a:rPr>
              <a:t> Prototype using Arduino</a:t>
            </a:r>
          </a:p>
        </p:txBody>
      </p:sp>
      <p:sp>
        <p:nvSpPr>
          <p:cNvPr id="18" name="Arc 17">
            <a:extLst>
              <a:ext uri="{FF2B5EF4-FFF2-40B4-BE49-F238E27FC236}">
                <a16:creationId xmlns:a16="http://schemas.microsoft.com/office/drawing/2014/main" id="{B54B9C7B-4DA7-40E1-B723-68758EB971FE}"/>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1">
              <a:latin typeface="Times New Roman" panose="02020603050405020304" pitchFamily="18" charset="0"/>
              <a:cs typeface="Times New Roman" panose="02020603050405020304" pitchFamily="18" charset="0"/>
            </a:endParaRPr>
          </a:p>
        </p:txBody>
      </p:sp>
      <p:sp>
        <p:nvSpPr>
          <p:cNvPr id="20" name="Oval 19">
            <a:extLst>
              <a:ext uri="{FF2B5EF4-FFF2-40B4-BE49-F238E27FC236}">
                <a16:creationId xmlns:a16="http://schemas.microsoft.com/office/drawing/2014/main" id="{037A3CB3-AA60-41C6-B92B-B84EC0A87E61}"/>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21" name="Circle: Hollow 20">
            <a:extLst>
              <a:ext uri="{FF2B5EF4-FFF2-40B4-BE49-F238E27FC236}">
                <a16:creationId xmlns:a16="http://schemas.microsoft.com/office/drawing/2014/main" id="{5AB77009-91CD-4089-A339-205E1FD860BA}"/>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297ECE7-7E0E-48D0-9C27-6FB0E3DB79DD}"/>
              </a:ext>
            </a:extLst>
          </p:cNvPr>
          <p:cNvSpPr txBox="1"/>
          <p:nvPr/>
        </p:nvSpPr>
        <p:spPr>
          <a:xfrm>
            <a:off x="3017213" y="4397301"/>
            <a:ext cx="1730197" cy="338554"/>
          </a:xfrm>
          <a:prstGeom prst="rect">
            <a:avLst/>
          </a:prstGeom>
          <a:solidFill>
            <a:schemeClr val="accent2">
              <a:lumMod val="20000"/>
              <a:lumOff val="8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26</a:t>
            </a:r>
            <a:r>
              <a:rPr lang="en-US" sz="1600" b="1" baseline="30000" dirty="0">
                <a:latin typeface="Times New Roman" panose="02020603050405020304" pitchFamily="18" charset="0"/>
                <a:cs typeface="Times New Roman" panose="02020603050405020304" pitchFamily="18" charset="0"/>
              </a:rPr>
              <a:t>th </a:t>
            </a:r>
            <a:r>
              <a:rPr lang="en-US" sz="1600" b="1" dirty="0">
                <a:latin typeface="Times New Roman" panose="02020603050405020304" pitchFamily="18" charset="0"/>
                <a:cs typeface="Times New Roman" panose="02020603050405020304" pitchFamily="18" charset="0"/>
              </a:rPr>
              <a:t>January 2024</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494087" y="1926108"/>
            <a:ext cx="3201043"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RCWL Testing using 2</a:t>
            </a:r>
            <a:r>
              <a:rPr lang="en-US" sz="1600" b="1" baseline="30000" dirty="0">
                <a:latin typeface="Times New Roman" panose="02020603050405020304" pitchFamily="18" charset="0"/>
                <a:cs typeface="Times New Roman" panose="02020603050405020304" pitchFamily="18" charset="0"/>
              </a:rPr>
              <a:t>nd</a:t>
            </a:r>
            <a:r>
              <a:rPr lang="en-US" sz="1600" b="1" dirty="0">
                <a:latin typeface="Times New Roman" panose="02020603050405020304" pitchFamily="18" charset="0"/>
                <a:cs typeface="Times New Roman" panose="02020603050405020304" pitchFamily="18" charset="0"/>
              </a:rPr>
              <a:t> Prototype</a:t>
            </a:r>
          </a:p>
        </p:txBody>
      </p:sp>
      <p:sp>
        <p:nvSpPr>
          <p:cNvPr id="27" name="Arc 26">
            <a:extLst>
              <a:ext uri="{FF2B5EF4-FFF2-40B4-BE49-F238E27FC236}">
                <a16:creationId xmlns:a16="http://schemas.microsoft.com/office/drawing/2014/main" id="{A2636062-43D3-463C-B6BD-741D547DE965}"/>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1">
              <a:latin typeface="Times New Roman" panose="02020603050405020304" pitchFamily="18" charset="0"/>
              <a:cs typeface="Times New Roman" panose="02020603050405020304" pitchFamily="18" charset="0"/>
            </a:endParaRPr>
          </a:p>
        </p:txBody>
      </p:sp>
      <p:sp>
        <p:nvSpPr>
          <p:cNvPr id="29" name="Oval 28">
            <a:extLst>
              <a:ext uri="{FF2B5EF4-FFF2-40B4-BE49-F238E27FC236}">
                <a16:creationId xmlns:a16="http://schemas.microsoft.com/office/drawing/2014/main" id="{CDCB9A2B-6699-4804-99AE-7A924FDA4340}"/>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5130576" y="3110315"/>
            <a:ext cx="1957281" cy="338554"/>
          </a:xfrm>
          <a:prstGeom prst="rect">
            <a:avLst/>
          </a:prstGeom>
          <a:solidFill>
            <a:schemeClr val="accent2">
              <a:lumMod val="20000"/>
              <a:lumOff val="8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24</a:t>
            </a:r>
            <a:r>
              <a:rPr lang="en-US" sz="1600" b="1" baseline="30000" dirty="0">
                <a:latin typeface="Times New Roman" panose="02020603050405020304" pitchFamily="18" charset="0"/>
                <a:cs typeface="Times New Roman" panose="02020603050405020304" pitchFamily="18" charset="0"/>
              </a:rPr>
              <a:t>th</a:t>
            </a:r>
            <a:r>
              <a:rPr lang="en-US" sz="1600" b="1" dirty="0">
                <a:latin typeface="Times New Roman" panose="02020603050405020304" pitchFamily="18" charset="0"/>
                <a:cs typeface="Times New Roman" panose="02020603050405020304" pitchFamily="18" charset="0"/>
              </a:rPr>
              <a:t> February 2024</a:t>
            </a:r>
          </a:p>
        </p:txBody>
      </p:sp>
      <p:sp>
        <p:nvSpPr>
          <p:cNvPr id="35" name="TextBox 34">
            <a:extLst>
              <a:ext uri="{FF2B5EF4-FFF2-40B4-BE49-F238E27FC236}">
                <a16:creationId xmlns:a16="http://schemas.microsoft.com/office/drawing/2014/main" id="{0A5C5A36-EC92-462F-BB70-6A797D63B1DD}"/>
              </a:ext>
            </a:extLst>
          </p:cNvPr>
          <p:cNvSpPr txBox="1"/>
          <p:nvPr/>
        </p:nvSpPr>
        <p:spPr>
          <a:xfrm>
            <a:off x="4495420" y="5627152"/>
            <a:ext cx="3201043"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SMPS Integration</a:t>
            </a:r>
          </a:p>
        </p:txBody>
      </p:sp>
      <p:sp>
        <p:nvSpPr>
          <p:cNvPr id="45" name="Arc 44">
            <a:extLst>
              <a:ext uri="{FF2B5EF4-FFF2-40B4-BE49-F238E27FC236}">
                <a16:creationId xmlns:a16="http://schemas.microsoft.com/office/drawing/2014/main" id="{E3730103-7F8D-4792-83EE-5FFC4A5D2274}"/>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1">
              <a:latin typeface="Times New Roman" panose="02020603050405020304" pitchFamily="18" charset="0"/>
              <a:cs typeface="Times New Roman" panose="02020603050405020304" pitchFamily="18" charset="0"/>
            </a:endParaRPr>
          </a:p>
        </p:txBody>
      </p:sp>
      <p:sp>
        <p:nvSpPr>
          <p:cNvPr id="46" name="Oval 45">
            <a:extLst>
              <a:ext uri="{FF2B5EF4-FFF2-40B4-BE49-F238E27FC236}">
                <a16:creationId xmlns:a16="http://schemas.microsoft.com/office/drawing/2014/main" id="{86694F26-80D5-467D-94C4-C9C860517F5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47" name="Circle: Hollow 46">
            <a:extLst>
              <a:ext uri="{FF2B5EF4-FFF2-40B4-BE49-F238E27FC236}">
                <a16:creationId xmlns:a16="http://schemas.microsoft.com/office/drawing/2014/main" id="{B0789B4A-0620-4211-9109-6DBE9A07FE51}"/>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65F62DC2-C651-4B22-B4CB-1846861868F6}"/>
              </a:ext>
            </a:extLst>
          </p:cNvPr>
          <p:cNvSpPr txBox="1"/>
          <p:nvPr/>
        </p:nvSpPr>
        <p:spPr>
          <a:xfrm>
            <a:off x="7496347" y="4442433"/>
            <a:ext cx="1768733" cy="338554"/>
          </a:xfrm>
          <a:prstGeom prst="rect">
            <a:avLst/>
          </a:prstGeom>
          <a:solidFill>
            <a:schemeClr val="accent2">
              <a:lumMod val="20000"/>
              <a:lumOff val="8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9</a:t>
            </a:r>
            <a:r>
              <a:rPr lang="en-US" sz="1600" b="1" baseline="30000" dirty="0">
                <a:latin typeface="Times New Roman" panose="02020603050405020304" pitchFamily="18" charset="0"/>
                <a:cs typeface="Times New Roman" panose="02020603050405020304" pitchFamily="18" charset="0"/>
              </a:rPr>
              <a:t>th</a:t>
            </a:r>
            <a:r>
              <a:rPr lang="en-US" sz="1600" b="1" dirty="0">
                <a:latin typeface="Times New Roman" panose="02020603050405020304" pitchFamily="18" charset="0"/>
                <a:cs typeface="Times New Roman" panose="02020603050405020304" pitchFamily="18" charset="0"/>
              </a:rPr>
              <a:t> March 2024</a:t>
            </a:r>
          </a:p>
        </p:txBody>
      </p:sp>
      <p:sp>
        <p:nvSpPr>
          <p:cNvPr id="52" name="TextBox 51">
            <a:extLst>
              <a:ext uri="{FF2B5EF4-FFF2-40B4-BE49-F238E27FC236}">
                <a16:creationId xmlns:a16="http://schemas.microsoft.com/office/drawing/2014/main" id="{44337E62-7F21-4CD3-9B0D-507A64DF7728}"/>
              </a:ext>
            </a:extLst>
          </p:cNvPr>
          <p:cNvSpPr txBox="1"/>
          <p:nvPr/>
        </p:nvSpPr>
        <p:spPr>
          <a:xfrm>
            <a:off x="6827436" y="1969252"/>
            <a:ext cx="3201043"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PCB Designing and Printing</a:t>
            </a:r>
          </a:p>
        </p:txBody>
      </p:sp>
      <p:sp>
        <p:nvSpPr>
          <p:cNvPr id="53" name="Arc 52">
            <a:extLst>
              <a:ext uri="{FF2B5EF4-FFF2-40B4-BE49-F238E27FC236}">
                <a16:creationId xmlns:a16="http://schemas.microsoft.com/office/drawing/2014/main" id="{FC85B459-7BA2-4C61-9178-E1CE5EFAEC56}"/>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1">
              <a:latin typeface="Times New Roman" panose="02020603050405020304" pitchFamily="18" charset="0"/>
              <a:cs typeface="Times New Roman" panose="02020603050405020304" pitchFamily="18" charset="0"/>
            </a:endParaRPr>
          </a:p>
        </p:txBody>
      </p:sp>
      <p:sp>
        <p:nvSpPr>
          <p:cNvPr id="55" name="Oval 54">
            <a:extLst>
              <a:ext uri="{FF2B5EF4-FFF2-40B4-BE49-F238E27FC236}">
                <a16:creationId xmlns:a16="http://schemas.microsoft.com/office/drawing/2014/main" id="{4A6EEA54-5314-432F-B5DF-B223248AB8AA}"/>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56" name="Circle: Hollow 55">
            <a:extLst>
              <a:ext uri="{FF2B5EF4-FFF2-40B4-BE49-F238E27FC236}">
                <a16:creationId xmlns:a16="http://schemas.microsoft.com/office/drawing/2014/main" id="{0C983C23-7914-456E-AA37-90FEEBD851C0}"/>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8710CEB2-4E11-44C6-A201-5DCB3EA9A265}"/>
              </a:ext>
            </a:extLst>
          </p:cNvPr>
          <p:cNvSpPr txBox="1"/>
          <p:nvPr/>
        </p:nvSpPr>
        <p:spPr>
          <a:xfrm>
            <a:off x="9098493" y="5597639"/>
            <a:ext cx="3201043" cy="584775"/>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Integration of Node RED with PCB Prototype</a:t>
            </a: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378691" y="6212376"/>
            <a:ext cx="2638522"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5089275" y="596570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518969" y="1835312"/>
            <a:ext cx="3123539"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180470" y="1835312"/>
            <a:ext cx="2474630"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2456543" y="131812"/>
            <a:ext cx="7278915"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T I M E L I N E</a:t>
            </a: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Times New Roman" panose="02020603050405020304" pitchFamily="18" charset="0"/>
                <a:cs typeface="Times New Roman" panose="02020603050405020304" pitchFamily="18" charset="0"/>
              </a:endParaRPr>
            </a:p>
          </p:txBody>
        </p:sp>
      </p:grpSp>
      <p:sp>
        <p:nvSpPr>
          <p:cNvPr id="2" name="TextBox 1">
            <a:extLst>
              <a:ext uri="{FF2B5EF4-FFF2-40B4-BE49-F238E27FC236}">
                <a16:creationId xmlns:a16="http://schemas.microsoft.com/office/drawing/2014/main" id="{B24DC172-5477-71D3-F921-6E1FB71B244B}"/>
              </a:ext>
            </a:extLst>
          </p:cNvPr>
          <p:cNvSpPr txBox="1"/>
          <p:nvPr/>
        </p:nvSpPr>
        <p:spPr>
          <a:xfrm>
            <a:off x="10913806" y="2949677"/>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4C2F5BC7-2F78-4E27-FFB1-474DF55D6413}"/>
              </a:ext>
            </a:extLst>
          </p:cNvPr>
          <p:cNvSpPr txBox="1"/>
          <p:nvPr/>
        </p:nvSpPr>
        <p:spPr>
          <a:xfrm>
            <a:off x="10161639" y="330363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A47DA217-1F97-5BF1-19E8-1242DD9D4746}"/>
              </a:ext>
            </a:extLst>
          </p:cNvPr>
          <p:cNvSpPr txBox="1"/>
          <p:nvPr/>
        </p:nvSpPr>
        <p:spPr>
          <a:xfrm>
            <a:off x="9484361" y="3156509"/>
            <a:ext cx="2058559" cy="338554"/>
          </a:xfrm>
          <a:prstGeom prst="rect">
            <a:avLst/>
          </a:prstGeom>
          <a:solidFill>
            <a:schemeClr val="accent2">
              <a:lumMod val="20000"/>
              <a:lumOff val="8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20</a:t>
            </a:r>
            <a:r>
              <a:rPr lang="en-US" sz="1600" b="1" baseline="30000" dirty="0">
                <a:latin typeface="Times New Roman" panose="02020603050405020304" pitchFamily="18" charset="0"/>
                <a:cs typeface="Times New Roman" panose="02020603050405020304" pitchFamily="18" charset="0"/>
              </a:rPr>
              <a:t>th</a:t>
            </a:r>
            <a:r>
              <a:rPr lang="en-US" sz="1600" b="1" dirty="0">
                <a:latin typeface="Times New Roman" panose="02020603050405020304" pitchFamily="18" charset="0"/>
                <a:cs typeface="Times New Roman" panose="02020603050405020304" pitchFamily="18" charset="0"/>
              </a:rPr>
              <a:t> March 2024</a:t>
            </a:r>
          </a:p>
        </p:txBody>
      </p:sp>
    </p:spTree>
    <p:extLst>
      <p:ext uri="{BB962C8B-B14F-4D97-AF65-F5344CB8AC3E}">
        <p14:creationId xmlns:p14="http://schemas.microsoft.com/office/powerpoint/2010/main" val="1465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2" presetClass="entr" presetSubtype="0" fill="hold" grpId="0" nodeType="withEffect">
                                  <p:stCondLst>
                                    <p:cond delay="0"/>
                                  </p:stCondLst>
                                  <p:childTnLst>
                                    <p:set>
                                      <p:cBhvr>
                                        <p:cTn id="251" dur="1" fill="hold">
                                          <p:stCondLst>
                                            <p:cond delay="0"/>
                                          </p:stCondLst>
                                        </p:cTn>
                                        <p:tgtEl>
                                          <p:spTgt spid="61"/>
                                        </p:tgtEl>
                                        <p:attrNameLst>
                                          <p:attrName>style.visibility</p:attrName>
                                        </p:attrNameLst>
                                      </p:cBhvr>
                                      <p:to>
                                        <p:strVal val="visible"/>
                                      </p:to>
                                    </p:set>
                                    <p:animEffect transition="in" filter="fade">
                                      <p:cBhvr>
                                        <p:cTn id="252" dur="500"/>
                                        <p:tgtEl>
                                          <p:spTgt spid="61"/>
                                        </p:tgtEl>
                                      </p:cBhvr>
                                    </p:animEffect>
                                    <p:anim calcmode="lin" valueType="num">
                                      <p:cBhvr>
                                        <p:cTn id="253" dur="500" fill="hold"/>
                                        <p:tgtEl>
                                          <p:spTgt spid="61"/>
                                        </p:tgtEl>
                                        <p:attrNameLst>
                                          <p:attrName>ppt_x</p:attrName>
                                        </p:attrNameLst>
                                      </p:cBhvr>
                                      <p:tavLst>
                                        <p:tav tm="0">
                                          <p:val>
                                            <p:strVal val="#ppt_x"/>
                                          </p:val>
                                        </p:tav>
                                        <p:tav tm="100000">
                                          <p:val>
                                            <p:strVal val="#ppt_x"/>
                                          </p:val>
                                        </p:tav>
                                      </p:tavLst>
                                    </p:anim>
                                    <p:anim calcmode="lin" valueType="num">
                                      <p:cBhvr>
                                        <p:cTn id="254" dur="500" fill="hold"/>
                                        <p:tgtEl>
                                          <p:spTgt spid="61"/>
                                        </p:tgtEl>
                                        <p:attrNameLst>
                                          <p:attrName>ppt_y</p:attrName>
                                        </p:attrNameLst>
                                      </p:cBhvr>
                                      <p:tavLst>
                                        <p:tav tm="0">
                                          <p:val>
                                            <p:strVal val="#ppt_y+.1"/>
                                          </p:val>
                                        </p:tav>
                                        <p:tav tm="100000">
                                          <p:val>
                                            <p:strVal val="#ppt_y"/>
                                          </p:val>
                                        </p:tav>
                                      </p:tavLst>
                                    </p:anim>
                                  </p:childTnLst>
                                </p:cTn>
                              </p:par>
                            </p:childTnLst>
                          </p:cTn>
                        </p:par>
                        <p:par>
                          <p:cTn id="255" fill="hold">
                            <p:stCondLst>
                              <p:cond delay="19500"/>
                            </p:stCondLst>
                            <p:childTnLst>
                              <p:par>
                                <p:cTn id="256" presetID="22" presetClass="entr" presetSubtype="8" fill="hold" nodeType="afterEffect">
                                  <p:stCondLst>
                                    <p:cond delay="0"/>
                                  </p:stCondLst>
                                  <p:childTnLst>
                                    <p:set>
                                      <p:cBhvr>
                                        <p:cTn id="257" dur="1" fill="hold">
                                          <p:stCondLst>
                                            <p:cond delay="0"/>
                                          </p:stCondLst>
                                        </p:cTn>
                                        <p:tgtEl>
                                          <p:spTgt spid="67"/>
                                        </p:tgtEl>
                                        <p:attrNameLst>
                                          <p:attrName>style.visibility</p:attrName>
                                        </p:attrNameLst>
                                      </p:cBhvr>
                                      <p:to>
                                        <p:strVal val="visible"/>
                                      </p:to>
                                    </p:set>
                                    <p:animEffect transition="in" filter="wipe(left)">
                                      <p:cBhvr>
                                        <p:cTn id="258" dur="500"/>
                                        <p:tgtEl>
                                          <p:spTgt spid="67"/>
                                        </p:tgtEl>
                                      </p:cBhvr>
                                    </p:animEffect>
                                  </p:childTnLst>
                                </p:cTn>
                              </p:par>
                            </p:childTnLst>
                          </p:cTn>
                        </p:par>
                        <p:par>
                          <p:cTn id="259" fill="hold">
                            <p:stCondLst>
                              <p:cond delay="20000"/>
                            </p:stCondLst>
                            <p:childTnLst>
                              <p:par>
                                <p:cTn id="260" presetID="22" presetClass="entr" presetSubtype="8" fill="hold" nodeType="afterEffect">
                                  <p:stCondLst>
                                    <p:cond delay="0"/>
                                  </p:stCondLst>
                                  <p:childTnLst>
                                    <p:set>
                                      <p:cBhvr>
                                        <p:cTn id="261" dur="1" fill="hold">
                                          <p:stCondLst>
                                            <p:cond delay="0"/>
                                          </p:stCondLst>
                                        </p:cTn>
                                        <p:tgtEl>
                                          <p:spTgt spid="63"/>
                                        </p:tgtEl>
                                        <p:attrNameLst>
                                          <p:attrName>style.visibility</p:attrName>
                                        </p:attrNameLst>
                                      </p:cBhvr>
                                      <p:to>
                                        <p:strVal val="visible"/>
                                      </p:to>
                                    </p:set>
                                    <p:animEffect transition="in" filter="wipe(left)">
                                      <p:cBhvr>
                                        <p:cTn id="262" dur="500"/>
                                        <p:tgtEl>
                                          <p:spTgt spid="63"/>
                                        </p:tgtEl>
                                      </p:cBhvr>
                                    </p:animEffect>
                                  </p:childTnLst>
                                </p:cTn>
                              </p:par>
                              <p:par>
                                <p:cTn id="263" presetID="47" presetClass="entr" presetSubtype="0" fill="hold" grpId="0" nodeType="withEffect">
                                  <p:stCondLst>
                                    <p:cond delay="0"/>
                                  </p:stCondLst>
                                  <p:childTnLst>
                                    <p:set>
                                      <p:cBhvr>
                                        <p:cTn id="264" dur="1" fill="hold">
                                          <p:stCondLst>
                                            <p:cond delay="0"/>
                                          </p:stCondLst>
                                        </p:cTn>
                                        <p:tgtEl>
                                          <p:spTgt spid="4"/>
                                        </p:tgtEl>
                                        <p:attrNameLst>
                                          <p:attrName>style.visibility</p:attrName>
                                        </p:attrNameLst>
                                      </p:cBhvr>
                                      <p:to>
                                        <p:strVal val="visible"/>
                                      </p:to>
                                    </p:set>
                                    <p:animEffect transition="in" filter="fade">
                                      <p:cBhvr>
                                        <p:cTn id="265" dur="500"/>
                                        <p:tgtEl>
                                          <p:spTgt spid="4"/>
                                        </p:tgtEl>
                                      </p:cBhvr>
                                    </p:animEffect>
                                    <p:anim calcmode="lin" valueType="num">
                                      <p:cBhvr>
                                        <p:cTn id="266" dur="500" fill="hold"/>
                                        <p:tgtEl>
                                          <p:spTgt spid="4"/>
                                        </p:tgtEl>
                                        <p:attrNameLst>
                                          <p:attrName>ppt_x</p:attrName>
                                        </p:attrNameLst>
                                      </p:cBhvr>
                                      <p:tavLst>
                                        <p:tav tm="0">
                                          <p:val>
                                            <p:strVal val="#ppt_x"/>
                                          </p:val>
                                        </p:tav>
                                        <p:tav tm="100000">
                                          <p:val>
                                            <p:strVal val="#ppt_x"/>
                                          </p:val>
                                        </p:tav>
                                      </p:tavLst>
                                    </p:anim>
                                    <p:anim calcmode="lin" valueType="num">
                                      <p:cBhvr>
                                        <p:cTn id="267"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animBg="1"/>
      <p:bldP spid="17" grpId="0"/>
      <p:bldP spid="18" grpId="0" animBg="1"/>
      <p:bldP spid="20" grpId="0" animBg="1"/>
      <p:bldP spid="21" grpId="0" animBg="1"/>
      <p:bldP spid="22" grpId="0" animBg="1"/>
      <p:bldP spid="24" grpId="0" animBg="1"/>
      <p:bldP spid="25" grpId="0" animBg="1"/>
      <p:bldP spid="26" grpId="0"/>
      <p:bldP spid="27" grpId="0" animBg="1"/>
      <p:bldP spid="29" grpId="0" animBg="1"/>
      <p:bldP spid="30" grpId="0" animBg="1"/>
      <p:bldP spid="31" grpId="0" animBg="1"/>
      <p:bldP spid="33" grpId="0" animBg="1"/>
      <p:bldP spid="34" grpId="0" animBg="1"/>
      <p:bldP spid="35" grpId="0"/>
      <p:bldP spid="45" grpId="0" animBg="1"/>
      <p:bldP spid="46" grpId="0" animBg="1"/>
      <p:bldP spid="47" grpId="0" animBg="1"/>
      <p:bldP spid="48" grpId="0" animBg="1"/>
      <p:bldP spid="50" grpId="0" animBg="1"/>
      <p:bldP spid="51" grpId="0" animBg="1"/>
      <p:bldP spid="52" grpId="0"/>
      <p:bldP spid="53" grpId="0" animBg="1"/>
      <p:bldP spid="55" grpId="0" animBg="1"/>
      <p:bldP spid="56" grpId="0" animBg="1"/>
      <p:bldP spid="57" grpId="0" animBg="1"/>
      <p:bldP spid="59" grpId="0" animBg="1"/>
      <p:bldP spid="61"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263692" y="165704"/>
            <a:ext cx="10445871" cy="818277"/>
          </a:xfrm>
        </p:spPr>
        <p:txBody>
          <a:bodyPr>
            <a:normAutofit/>
          </a:bodyPr>
          <a:lstStyle/>
          <a:p>
            <a:r>
              <a:rPr lang="en-US" sz="4200" b="1" dirty="0">
                <a:latin typeface="Times New Roman" panose="02020603050405020304" pitchFamily="18" charset="0"/>
                <a:cs typeface="Times New Roman" panose="02020603050405020304" pitchFamily="18" charset="0"/>
              </a:rPr>
              <a:t>Future Goals:</a:t>
            </a: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4" name="Date Placeholder 3">
            <a:extLst>
              <a:ext uri="{FF2B5EF4-FFF2-40B4-BE49-F238E27FC236}">
                <a16:creationId xmlns:a16="http://schemas.microsoft.com/office/drawing/2014/main" id="{3288ABCD-24C9-A9FC-688F-8C041E2686D5}"/>
              </a:ext>
            </a:extLst>
          </p:cNvPr>
          <p:cNvSpPr>
            <a:spLocks noGrp="1"/>
          </p:cNvSpPr>
          <p:nvPr>
            <p:ph type="dt" sz="half" idx="10"/>
          </p:nvPr>
        </p:nvSpPr>
        <p:spPr/>
        <p:txBody>
          <a:bodyPr/>
          <a:lstStyle/>
          <a:p>
            <a:fld id="{ACE3C90E-29F8-A445-8CA8-3558F703FA1F}"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EC77F069-CF33-BC7C-9D1B-56DBBB9F03C1}"/>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0" name="Slide Number Placeholder 9">
            <a:extLst>
              <a:ext uri="{FF2B5EF4-FFF2-40B4-BE49-F238E27FC236}">
                <a16:creationId xmlns:a16="http://schemas.microsoft.com/office/drawing/2014/main" id="{F2E8BF5E-7EEF-6EAE-DAC1-F020B5D4BD3C}"/>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17</a:t>
            </a:fld>
            <a:endParaRPr lang="en-US" b="1">
              <a:solidFill>
                <a:schemeClr val="tx1"/>
              </a:solidFill>
              <a:latin typeface="Times New Roman" panose="02020603050405020304" pitchFamily="18" charset="0"/>
              <a:cs typeface="Times New Roman" panose="02020603050405020304" pitchFamily="18" charset="0"/>
            </a:endParaRPr>
          </a:p>
        </p:txBody>
      </p:sp>
      <p:sp>
        <p:nvSpPr>
          <p:cNvPr id="7" name="Rectangle 2"/>
          <p:cNvSpPr>
            <a:spLocks noGrp="1" noChangeArrowheads="1"/>
          </p:cNvSpPr>
          <p:nvPr>
            <p:ph idx="1"/>
          </p:nvPr>
        </p:nvSpPr>
        <p:spPr bwMode="auto">
          <a:xfrm>
            <a:off x="463608" y="1121528"/>
            <a:ext cx="11264784"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42913" lvl="0" indent="-442913" algn="just">
              <a:lnSpc>
                <a:spcPct val="100000"/>
              </a:lnSpc>
              <a:spcBef>
                <a:spcPts val="1200"/>
              </a:spcBef>
              <a:spcAft>
                <a:spcPts val="600"/>
              </a:spcAft>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To enhance the reliability of the RCWL module and minimize false triggers by utilizing RF shielding.</a:t>
            </a:r>
          </a:p>
          <a:p>
            <a:pPr marL="442913" lvl="0" indent="-442913" algn="just">
              <a:lnSpc>
                <a:spcPct val="100000"/>
              </a:lnSpc>
              <a:spcBef>
                <a:spcPts val="1200"/>
              </a:spcBef>
              <a:spcAft>
                <a:spcPts val="600"/>
              </a:spcAft>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To develop a power optimization algorithm and integrate power consumption analytics to optimize energy usage.</a:t>
            </a:r>
          </a:p>
          <a:p>
            <a:pPr marL="442913" lvl="0" indent="-442913" algn="just">
              <a:lnSpc>
                <a:spcPct val="100000"/>
              </a:lnSpc>
              <a:spcBef>
                <a:spcPts val="1200"/>
              </a:spcBef>
              <a:spcAft>
                <a:spcPts val="600"/>
              </a:spcAft>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To design and implement a comprehensive database for logging lighting system data within a room.</a:t>
            </a:r>
          </a:p>
          <a:p>
            <a:pPr marL="442913" lvl="0" indent="-442913" algn="just">
              <a:lnSpc>
                <a:spcPct val="100000"/>
              </a:lnSpc>
              <a:spcBef>
                <a:spcPts val="1200"/>
              </a:spcBef>
              <a:spcAft>
                <a:spcPts val="600"/>
              </a:spcAft>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To implement SMS notifications advising occupants to relocate for energy conservation purposes.</a:t>
            </a:r>
          </a:p>
          <a:p>
            <a:pPr marL="442913" lvl="0" indent="-442913" algn="just">
              <a:lnSpc>
                <a:spcPct val="100000"/>
              </a:lnSpc>
              <a:spcBef>
                <a:spcPts val="1200"/>
              </a:spcBef>
              <a:spcAft>
                <a:spcPts val="600"/>
              </a:spcAft>
              <a:buFont typeface="Wingdings" pitchFamily="2" charset="2"/>
              <a:buChar char="Ø"/>
            </a:pPr>
            <a:r>
              <a:rPr lang="en-US" altLang="en-US" sz="2400" b="1" dirty="0">
                <a:latin typeface="Times New Roman" panose="02020603050405020304" pitchFamily="18" charset="0"/>
                <a:cs typeface="Times New Roman" panose="02020603050405020304" pitchFamily="18" charset="0"/>
              </a:rPr>
              <a:t>To include enhanced security algorithms for the complete network.</a:t>
            </a: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64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1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10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10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left)">
                                      <p:cBhvr>
                                        <p:cTn id="2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420710" y="0"/>
            <a:ext cx="10445871" cy="1325563"/>
          </a:xfrm>
        </p:spPr>
        <p:txBody>
          <a:bodyPr>
            <a:normAutofit/>
          </a:bodyPr>
          <a:lstStyle/>
          <a:p>
            <a:r>
              <a:rPr lang="en-US" sz="4200" b="1" dirty="0">
                <a:latin typeface="Times New Roman" panose="02020603050405020304" pitchFamily="18" charset="0"/>
                <a:cs typeface="Times New Roman" panose="02020603050405020304" pitchFamily="18" charset="0"/>
              </a:rPr>
              <a:t>References:</a:t>
            </a: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4" name="Date Placeholder 3">
            <a:extLst>
              <a:ext uri="{FF2B5EF4-FFF2-40B4-BE49-F238E27FC236}">
                <a16:creationId xmlns:a16="http://schemas.microsoft.com/office/drawing/2014/main" id="{3288ABCD-24C9-A9FC-688F-8C041E2686D5}"/>
              </a:ext>
            </a:extLst>
          </p:cNvPr>
          <p:cNvSpPr>
            <a:spLocks noGrp="1"/>
          </p:cNvSpPr>
          <p:nvPr>
            <p:ph type="dt" sz="half" idx="10"/>
          </p:nvPr>
        </p:nvSpPr>
        <p:spPr/>
        <p:txBody>
          <a:bodyPr/>
          <a:lstStyle/>
          <a:p>
            <a:fld id="{ACE3C90E-29F8-A445-8CA8-3558F703FA1F}"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EC77F069-CF33-BC7C-9D1B-56DBBB9F03C1}"/>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0" name="Slide Number Placeholder 9">
            <a:extLst>
              <a:ext uri="{FF2B5EF4-FFF2-40B4-BE49-F238E27FC236}">
                <a16:creationId xmlns:a16="http://schemas.microsoft.com/office/drawing/2014/main" id="{F2E8BF5E-7EEF-6EAE-DAC1-F020B5D4BD3C}"/>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18</a:t>
            </a:fld>
            <a:endParaRPr lang="en-US" b="1">
              <a:solidFill>
                <a:schemeClr val="tx1"/>
              </a:solidFill>
              <a:latin typeface="Times New Roman" panose="02020603050405020304" pitchFamily="18" charset="0"/>
              <a:cs typeface="Times New Roman" panose="02020603050405020304" pitchFamily="18" charset="0"/>
            </a:endParaRPr>
          </a:p>
        </p:txBody>
      </p:sp>
      <p:sp>
        <p:nvSpPr>
          <p:cNvPr id="7" name="Rectangle 2"/>
          <p:cNvSpPr>
            <a:spLocks noGrp="1" noChangeArrowheads="1"/>
          </p:cNvSpPr>
          <p:nvPr>
            <p:ph idx="1"/>
          </p:nvPr>
        </p:nvSpPr>
        <p:spPr bwMode="auto">
          <a:xfrm>
            <a:off x="420710" y="1161736"/>
            <a:ext cx="11264784" cy="4893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534988" marR="0" lvl="0" indent="-442913"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[1] Liu, J., Fan, Z., &amp; Xu, X. (2014, December). Occupancy detection based on machine learning for smart homes. In 2014 IEEE International Conference on Computational Science and Engineering (CSE) (pp. 1434-1439).</a:t>
            </a:r>
          </a:p>
          <a:p>
            <a:pPr marL="534988" marR="0" lvl="0" indent="-442913" algn="just" defTabSz="914400" rtl="0" eaLnBrk="0" fontAlgn="base" latinLnBrk="0" hangingPunct="0">
              <a:lnSpc>
                <a:spcPct val="100000"/>
              </a:lnSpc>
              <a:spcBef>
                <a:spcPct val="0"/>
              </a:spcBef>
              <a:spcAft>
                <a:spcPct val="0"/>
              </a:spcAft>
              <a:buClrTx/>
              <a:buSzTx/>
              <a:buFontTx/>
              <a:buNone/>
              <a:tabLst/>
            </a:pPr>
            <a:endParaRPr lang="en-US" altLang="en-US" sz="2400" b="1" dirty="0">
              <a:latin typeface="Times New Roman" panose="02020603050405020304" pitchFamily="18" charset="0"/>
              <a:cs typeface="Times New Roman" panose="02020603050405020304" pitchFamily="18" charset="0"/>
            </a:endParaRPr>
          </a:p>
          <a:p>
            <a:pPr marL="534988" marR="0" lvl="0" indent="-442913"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[2] Grand View Research. (2024). Global Smart Lighting Market Size, Share &amp; Trends Analysis Report By Product (LED Lighting, OLED Lighting), By Application (Indoor Lighting, Outdoor Lighting), By Region, And Segment Forecasts, 2023-2030 [Press release]. </a:t>
            </a:r>
          </a:p>
          <a:p>
            <a:pPr marL="534988" marR="0" lvl="0" indent="-442913" algn="just"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endParaRPr>
          </a:p>
          <a:p>
            <a:pPr marL="534988" marR="0" lvl="0" indent="-442913"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1155CC"/>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[3] Zhou, K., Li, C., Li, X., Lin, J., &amp; Zeng, H. (2009, December). Intelligent control for home appliances via internet. In 2009 3rd International Conference on Innovative Technologies in Intelligent Systems and Industrial Applications (pp. 844-847).</a:t>
            </a: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180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left)">
                                      <p:cBhvr>
                                        <p:cTn id="1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4C0F-39AF-6605-631D-A2ABAB7028F9}"/>
              </a:ext>
            </a:extLst>
          </p:cNvPr>
          <p:cNvSpPr>
            <a:spLocks noGrp="1"/>
          </p:cNvSpPr>
          <p:nvPr>
            <p:ph type="ctrTitle"/>
          </p:nvPr>
        </p:nvSpPr>
        <p:spPr>
          <a:xfrm>
            <a:off x="249382" y="1519918"/>
            <a:ext cx="11813867" cy="2861058"/>
          </a:xfrm>
        </p:spPr>
        <p:txBody>
          <a:bodyPr anchor="ctr">
            <a:normAutofit/>
          </a:bodyPr>
          <a:lstStyle/>
          <a:p>
            <a:pPr>
              <a:lnSpc>
                <a:spcPct val="100000"/>
              </a:lnSpc>
            </a:pPr>
            <a:r>
              <a:rPr lang="en-US" sz="4200" b="1" dirty="0">
                <a:latin typeface="Times New Roman" panose="02020603050405020304" pitchFamily="18" charset="0"/>
                <a:cs typeface="Times New Roman" panose="02020603050405020304" pitchFamily="18" charset="0"/>
              </a:rPr>
              <a:t>Design and Implement a Motion Detection Based IoT System to Optimize Power Consumption</a:t>
            </a:r>
            <a:br>
              <a:rPr lang="en-US" sz="4200" b="1" dirty="0">
                <a:latin typeface="Times New Roman" panose="02020603050405020304" pitchFamily="18" charset="0"/>
                <a:cs typeface="Times New Roman" panose="02020603050405020304" pitchFamily="18" charset="0"/>
              </a:rPr>
            </a:br>
            <a:br>
              <a:rPr lang="en-US" sz="4200" b="1" dirty="0">
                <a:latin typeface="Times New Roman" panose="02020603050405020304" pitchFamily="18" charset="0"/>
                <a:cs typeface="Times New Roman" panose="02020603050405020304" pitchFamily="18" charset="0"/>
              </a:rPr>
            </a:br>
            <a:r>
              <a:rPr lang="en-US" sz="4200" b="1" dirty="0">
                <a:latin typeface="Times New Roman" panose="02020603050405020304" pitchFamily="18" charset="0"/>
                <a:cs typeface="Times New Roman" panose="02020603050405020304" pitchFamily="18" charset="0"/>
              </a:rPr>
              <a:t>Year (2023-24)</a:t>
            </a:r>
          </a:p>
        </p:txBody>
      </p:sp>
      <p:sp>
        <p:nvSpPr>
          <p:cNvPr id="3" name="Subtitle 2">
            <a:extLst>
              <a:ext uri="{FF2B5EF4-FFF2-40B4-BE49-F238E27FC236}">
                <a16:creationId xmlns:a16="http://schemas.microsoft.com/office/drawing/2014/main" id="{495653FE-DC68-A8D5-54ED-5A3F3F231DA6}"/>
              </a:ext>
            </a:extLst>
          </p:cNvPr>
          <p:cNvSpPr>
            <a:spLocks noGrp="1"/>
          </p:cNvSpPr>
          <p:nvPr>
            <p:ph type="subTitle" idx="1"/>
          </p:nvPr>
        </p:nvSpPr>
        <p:spPr>
          <a:xfrm>
            <a:off x="7416800" y="4994382"/>
            <a:ext cx="4658410" cy="1620000"/>
          </a:xfrm>
        </p:spPr>
        <p:txBody>
          <a:bodyPr anchor="ctr">
            <a:normAutofit/>
          </a:bodyPr>
          <a:lstStyle/>
          <a:p>
            <a:pPr marL="1200150" indent="-1200150" algn="l">
              <a:lnSpc>
                <a:spcPct val="100000"/>
              </a:lnSpc>
            </a:pPr>
            <a:r>
              <a:rPr lang="en-US" b="1" dirty="0">
                <a:latin typeface="Times New Roman" panose="02020603050405020304" pitchFamily="18" charset="0"/>
                <a:cs typeface="Times New Roman" panose="02020603050405020304" pitchFamily="18" charset="0"/>
              </a:rPr>
              <a:t>Presented By: Kartik Khandelwal</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Viren Sharma</a:t>
            </a:r>
          </a:p>
          <a:p>
            <a:pPr marL="1200150" indent="-1200150" algn="r">
              <a:lnSpc>
                <a:spcPct val="100000"/>
              </a:lnSpc>
            </a:pPr>
            <a:r>
              <a:rPr lang="en-US" b="1" dirty="0">
                <a:latin typeface="Times New Roman" panose="02020603050405020304" pitchFamily="18" charset="0"/>
                <a:cs typeface="Times New Roman" panose="02020603050405020304" pitchFamily="18" charset="0"/>
              </a:rPr>
              <a:t>Roll No.: 21UEC071 &amp; 21UEC143</a:t>
            </a:r>
          </a:p>
        </p:txBody>
      </p:sp>
      <p:pic>
        <p:nvPicPr>
          <p:cNvPr id="5" name="Picture 4" descr="A close-up of a logo&#10;&#10;Description automatically generated">
            <a:extLst>
              <a:ext uri="{FF2B5EF4-FFF2-40B4-BE49-F238E27FC236}">
                <a16:creationId xmlns:a16="http://schemas.microsoft.com/office/drawing/2014/main" id="{B31D92AC-D261-E5E2-0B98-96A005022634}"/>
              </a:ext>
            </a:extLst>
          </p:cNvPr>
          <p:cNvPicPr>
            <a:picLocks noChangeAspect="1"/>
          </p:cNvPicPr>
          <p:nvPr/>
        </p:nvPicPr>
        <p:blipFill rotWithShape="1">
          <a:blip r:embed="rId4"/>
          <a:srcRect l="5704" t="5620" r="5170"/>
          <a:stretch/>
        </p:blipFill>
        <p:spPr>
          <a:xfrm>
            <a:off x="9541283" y="40420"/>
            <a:ext cx="2650717" cy="1288473"/>
          </a:xfrm>
          <a:prstGeom prst="rect">
            <a:avLst/>
          </a:prstGeom>
        </p:spPr>
      </p:pic>
      <p:sp>
        <p:nvSpPr>
          <p:cNvPr id="8" name="Subtitle 2">
            <a:extLst>
              <a:ext uri="{FF2B5EF4-FFF2-40B4-BE49-F238E27FC236}">
                <a16:creationId xmlns:a16="http://schemas.microsoft.com/office/drawing/2014/main" id="{A185FC4D-CACB-71D6-20DA-1FA62C5F9906}"/>
              </a:ext>
            </a:extLst>
          </p:cNvPr>
          <p:cNvSpPr txBox="1">
            <a:spLocks/>
          </p:cNvSpPr>
          <p:nvPr/>
        </p:nvSpPr>
        <p:spPr>
          <a:xfrm>
            <a:off x="116790" y="4994382"/>
            <a:ext cx="5148000" cy="16200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200150" indent="-1200150" algn="l">
              <a:lnSpc>
                <a:spcPct val="100000"/>
              </a:lnSpc>
            </a:pPr>
            <a:r>
              <a:rPr lang="en-US" b="1" dirty="0">
                <a:latin typeface="Times New Roman" panose="02020603050405020304" pitchFamily="18" charset="0"/>
                <a:cs typeface="Times New Roman" panose="02020603050405020304" pitchFamily="18" charset="0"/>
              </a:rPr>
              <a:t>Supervisor: Dr. M.V. Deepak Nair</a:t>
            </a:r>
          </a:p>
          <a:p>
            <a:pPr marL="1200150" indent="-1200150" algn="l">
              <a:lnSpc>
                <a:spcPct val="100000"/>
              </a:lnSpc>
            </a:pPr>
            <a:r>
              <a:rPr lang="en-US" b="1" dirty="0">
                <a:latin typeface="Times New Roman" panose="02020603050405020304" pitchFamily="18" charset="0"/>
                <a:cs typeface="Times New Roman" panose="02020603050405020304" pitchFamily="18" charset="0"/>
              </a:rPr>
              <a:t>Assistant Professor, ECE Department</a:t>
            </a:r>
          </a:p>
          <a:p>
            <a:pPr marL="1200150" indent="-1200150" algn="l">
              <a:lnSpc>
                <a:spcPct val="100000"/>
              </a:lnSpc>
            </a:pPr>
            <a:r>
              <a:rPr lang="en-US" b="1" dirty="0">
                <a:latin typeface="Times New Roman" panose="02020603050405020304" pitchFamily="18" charset="0"/>
                <a:cs typeface="Times New Roman" panose="02020603050405020304" pitchFamily="18" charset="0"/>
              </a:rPr>
              <a:t>The LNMIIT Jaipur</a:t>
            </a:r>
          </a:p>
        </p:txBody>
      </p:sp>
    </p:spTree>
    <p:custDataLst>
      <p:tags r:id="rId1"/>
    </p:custDataLst>
    <p:extLst>
      <p:ext uri="{BB962C8B-B14F-4D97-AF65-F5344CB8AC3E}">
        <p14:creationId xmlns:p14="http://schemas.microsoft.com/office/powerpoint/2010/main" val="309809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4C0F-39AF-6605-631D-A2ABAB7028F9}"/>
              </a:ext>
            </a:extLst>
          </p:cNvPr>
          <p:cNvSpPr>
            <a:spLocks noGrp="1"/>
          </p:cNvSpPr>
          <p:nvPr>
            <p:ph type="ctrTitle"/>
          </p:nvPr>
        </p:nvSpPr>
        <p:spPr>
          <a:xfrm>
            <a:off x="177681" y="187214"/>
            <a:ext cx="9322038" cy="1857652"/>
          </a:xfrm>
        </p:spPr>
        <p:txBody>
          <a:bodyPr anchor="ctr">
            <a:noAutofit/>
          </a:bodyPr>
          <a:lstStyle/>
          <a:p>
            <a:pPr>
              <a:lnSpc>
                <a:spcPct val="100000"/>
              </a:lnSpc>
            </a:pPr>
            <a:r>
              <a:rPr lang="en-US" sz="3000" b="1" dirty="0">
                <a:latin typeface="Times New Roman" panose="02020603050405020304" pitchFamily="18" charset="0"/>
                <a:cs typeface="Times New Roman" panose="02020603050405020304" pitchFamily="18" charset="0"/>
              </a:rPr>
              <a:t>Design and Implement a Motion Detection Based IoT System to Optimize Power Consumption</a:t>
            </a:r>
            <a:br>
              <a:rPr lang="en-US" sz="30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Year (2023-24)</a:t>
            </a:r>
            <a:endParaRPr lang="en-US" sz="3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95653FE-DC68-A8D5-54ED-5A3F3F231DA6}"/>
              </a:ext>
            </a:extLst>
          </p:cNvPr>
          <p:cNvSpPr>
            <a:spLocks noGrp="1"/>
          </p:cNvSpPr>
          <p:nvPr>
            <p:ph type="subTitle" idx="1"/>
          </p:nvPr>
        </p:nvSpPr>
        <p:spPr>
          <a:xfrm>
            <a:off x="7361382" y="5050786"/>
            <a:ext cx="4652937" cy="1620000"/>
          </a:xfrm>
        </p:spPr>
        <p:txBody>
          <a:bodyPr anchor="ctr">
            <a:normAutofit/>
          </a:bodyPr>
          <a:lstStyle/>
          <a:p>
            <a:pPr marL="1081088" indent="-1081088" algn="l">
              <a:lnSpc>
                <a:spcPct val="100000"/>
              </a:lnSpc>
            </a:pPr>
            <a:r>
              <a:rPr lang="en-US" b="1" dirty="0">
                <a:latin typeface="Times New Roman" panose="02020603050405020304" pitchFamily="18" charset="0"/>
                <a:cs typeface="Times New Roman" panose="02020603050405020304" pitchFamily="18" charset="0"/>
              </a:rPr>
              <a:t>Presented By: Kartik Khandelwal</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Viren Sharma</a:t>
            </a:r>
          </a:p>
          <a:p>
            <a:pPr marL="1081088" indent="-1081088" algn="l">
              <a:lnSpc>
                <a:spcPct val="100000"/>
              </a:lnSpc>
            </a:pPr>
            <a:r>
              <a:rPr lang="en-US" b="1" dirty="0">
                <a:latin typeface="Times New Roman" panose="02020603050405020304" pitchFamily="18" charset="0"/>
                <a:cs typeface="Times New Roman" panose="02020603050405020304" pitchFamily="18" charset="0"/>
              </a:rPr>
              <a:t>Roll No.: </a:t>
            </a:r>
            <a:r>
              <a:rPr lang="en-US" sz="2000" b="1" dirty="0">
                <a:latin typeface="Times New Roman" panose="02020603050405020304" pitchFamily="18" charset="0"/>
                <a:cs typeface="Times New Roman" panose="02020603050405020304" pitchFamily="18" charset="0"/>
              </a:rPr>
              <a:t>21UEC071 &amp; 21UEC143</a:t>
            </a:r>
            <a:endParaRPr lang="en-US" b="1" dirty="0">
              <a:latin typeface="Times New Roman" panose="02020603050405020304" pitchFamily="18" charset="0"/>
              <a:cs typeface="Times New Roman" panose="02020603050405020304" pitchFamily="18" charset="0"/>
            </a:endParaRPr>
          </a:p>
        </p:txBody>
      </p:sp>
      <p:pic>
        <p:nvPicPr>
          <p:cNvPr id="5" name="Picture 4" descr="A close-up of a logo&#10;&#10;Description automatically generated">
            <a:extLst>
              <a:ext uri="{FF2B5EF4-FFF2-40B4-BE49-F238E27FC236}">
                <a16:creationId xmlns:a16="http://schemas.microsoft.com/office/drawing/2014/main" id="{B31D92AC-D261-E5E2-0B98-96A005022634}"/>
              </a:ext>
            </a:extLst>
          </p:cNvPr>
          <p:cNvPicPr>
            <a:picLocks noChangeAspect="1"/>
          </p:cNvPicPr>
          <p:nvPr/>
        </p:nvPicPr>
        <p:blipFill rotWithShape="1">
          <a:blip r:embed="rId3"/>
          <a:srcRect l="5704" t="5620" r="5170"/>
          <a:stretch/>
        </p:blipFill>
        <p:spPr>
          <a:xfrm>
            <a:off x="9541283" y="40420"/>
            <a:ext cx="2650717" cy="1288473"/>
          </a:xfrm>
          <a:prstGeom prst="rect">
            <a:avLst/>
          </a:prstGeom>
        </p:spPr>
      </p:pic>
      <p:sp>
        <p:nvSpPr>
          <p:cNvPr id="8" name="Subtitle 2">
            <a:extLst>
              <a:ext uri="{FF2B5EF4-FFF2-40B4-BE49-F238E27FC236}">
                <a16:creationId xmlns:a16="http://schemas.microsoft.com/office/drawing/2014/main" id="{A185FC4D-CACB-71D6-20DA-1FA62C5F9906}"/>
              </a:ext>
            </a:extLst>
          </p:cNvPr>
          <p:cNvSpPr txBox="1">
            <a:spLocks/>
          </p:cNvSpPr>
          <p:nvPr/>
        </p:nvSpPr>
        <p:spPr>
          <a:xfrm>
            <a:off x="177681" y="5050786"/>
            <a:ext cx="5148000" cy="16200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200150" indent="-1200150" algn="l">
              <a:lnSpc>
                <a:spcPct val="100000"/>
              </a:lnSpc>
            </a:pPr>
            <a:r>
              <a:rPr lang="en-US" b="1" dirty="0">
                <a:latin typeface="Times New Roman" panose="02020603050405020304" pitchFamily="18" charset="0"/>
                <a:cs typeface="Times New Roman" panose="02020603050405020304" pitchFamily="18" charset="0"/>
              </a:rPr>
              <a:t>Supervisor: Dr. M.V. Deepak Nair</a:t>
            </a:r>
          </a:p>
          <a:p>
            <a:pPr marL="1200150" indent="-1200150" algn="l">
              <a:lnSpc>
                <a:spcPct val="100000"/>
              </a:lnSpc>
            </a:pPr>
            <a:r>
              <a:rPr lang="en-US" b="1" dirty="0">
                <a:latin typeface="Times New Roman" panose="02020603050405020304" pitchFamily="18" charset="0"/>
                <a:cs typeface="Times New Roman" panose="02020603050405020304" pitchFamily="18" charset="0"/>
              </a:rPr>
              <a:t>Assistant Professor, ECE Department</a:t>
            </a:r>
          </a:p>
          <a:p>
            <a:pPr marL="1200150" indent="-1200150" algn="l">
              <a:lnSpc>
                <a:spcPct val="100000"/>
              </a:lnSpc>
            </a:pPr>
            <a:r>
              <a:rPr lang="en-US" b="1" dirty="0">
                <a:latin typeface="Times New Roman" panose="02020603050405020304" pitchFamily="18" charset="0"/>
                <a:cs typeface="Times New Roman" panose="02020603050405020304" pitchFamily="18" charset="0"/>
              </a:rPr>
              <a:t>The LNMIIT Jaipur</a:t>
            </a:r>
          </a:p>
        </p:txBody>
      </p:sp>
      <p:sp>
        <p:nvSpPr>
          <p:cNvPr id="4" name="TextBox 3">
            <a:extLst>
              <a:ext uri="{FF2B5EF4-FFF2-40B4-BE49-F238E27FC236}">
                <a16:creationId xmlns:a16="http://schemas.microsoft.com/office/drawing/2014/main" id="{37A959CF-A9FD-F08E-1AFF-64B8A5E22027}"/>
              </a:ext>
            </a:extLst>
          </p:cNvPr>
          <p:cNvSpPr txBox="1"/>
          <p:nvPr/>
        </p:nvSpPr>
        <p:spPr>
          <a:xfrm>
            <a:off x="2586182" y="2219103"/>
            <a:ext cx="9605817" cy="2677656"/>
          </a:xfrm>
          <a:prstGeom prst="rect">
            <a:avLst/>
          </a:prstGeom>
          <a:noFill/>
        </p:spPr>
        <p:txBody>
          <a:bodyPr wrap="square" rtlCol="0">
            <a:spAutoFit/>
          </a:bodyPr>
          <a:lstStyle/>
          <a:p>
            <a:r>
              <a:rPr lang="en-US" sz="5600" b="1" dirty="0">
                <a:latin typeface="Times New Roman" panose="02020603050405020304" pitchFamily="18" charset="0"/>
                <a:cs typeface="Times New Roman" panose="02020603050405020304" pitchFamily="18" charset="0"/>
              </a:rPr>
              <a:t>Thank you </a:t>
            </a:r>
          </a:p>
          <a:p>
            <a:r>
              <a:rPr lang="en-US" sz="5600" b="1" dirty="0">
                <a:latin typeface="Times New Roman" panose="02020603050405020304" pitchFamily="18" charset="0"/>
                <a:cs typeface="Times New Roman" panose="02020603050405020304" pitchFamily="18" charset="0"/>
              </a:rPr>
              <a:t>		  and </a:t>
            </a:r>
          </a:p>
          <a:p>
            <a:r>
              <a:rPr lang="en-US" sz="5600" b="1" dirty="0">
                <a:latin typeface="Times New Roman" panose="02020603050405020304" pitchFamily="18" charset="0"/>
                <a:cs typeface="Times New Roman" panose="02020603050405020304" pitchFamily="18" charset="0"/>
              </a:rPr>
              <a:t>			Queries Please…</a:t>
            </a:r>
          </a:p>
        </p:txBody>
      </p:sp>
    </p:spTree>
    <p:extLst>
      <p:ext uri="{BB962C8B-B14F-4D97-AF65-F5344CB8AC3E}">
        <p14:creationId xmlns:p14="http://schemas.microsoft.com/office/powerpoint/2010/main" val="209990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8"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338136" y="0"/>
            <a:ext cx="10528445" cy="1325563"/>
          </a:xfrm>
        </p:spPr>
        <p:txBody>
          <a:bodyPr>
            <a:normAutofit/>
          </a:bodyPr>
          <a:lstStyle/>
          <a:p>
            <a:r>
              <a:rPr lang="en-US" sz="3600" b="1" dirty="0">
                <a:latin typeface="Times New Roman" panose="02020603050405020304" pitchFamily="18" charset="0"/>
                <a:cs typeface="Times New Roman" panose="02020603050405020304" pitchFamily="18" charset="0"/>
              </a:rPr>
              <a:t>RCWL Radar Module’s Working and Features</a:t>
            </a:r>
          </a:p>
        </p:txBody>
      </p:sp>
      <p:sp>
        <p:nvSpPr>
          <p:cNvPr id="3" name="Content Placeholder 2">
            <a:extLst>
              <a:ext uri="{FF2B5EF4-FFF2-40B4-BE49-F238E27FC236}">
                <a16:creationId xmlns:a16="http://schemas.microsoft.com/office/drawing/2014/main" id="{97A72BEC-C50C-C2D7-4693-FD7DAB972AF3}"/>
              </a:ext>
            </a:extLst>
          </p:cNvPr>
          <p:cNvSpPr>
            <a:spLocks noGrp="1"/>
          </p:cNvSpPr>
          <p:nvPr>
            <p:ph idx="1"/>
          </p:nvPr>
        </p:nvSpPr>
        <p:spPr>
          <a:xfrm>
            <a:off x="202499" y="1323077"/>
            <a:ext cx="6435191" cy="5172284"/>
          </a:xfrm>
        </p:spPr>
        <p:txBody>
          <a:bodyPr anchor="t">
            <a:noAutofit/>
          </a:bodyPr>
          <a:lstStyle/>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RCWL Module: Microwave radar motion sensor module</a:t>
            </a:r>
          </a:p>
          <a:p>
            <a:pPr>
              <a:buFont typeface="Wingdings" pitchFamily="2" charset="2"/>
              <a:buChar char="Ø"/>
            </a:pPr>
            <a:r>
              <a:rPr lang="en-US" sz="2400" b="1" dirty="0">
                <a:latin typeface="Times New Roman" panose="02020603050405020304" pitchFamily="18" charset="0"/>
                <a:cs typeface="Times New Roman" panose="02020603050405020304" pitchFamily="18" charset="0"/>
              </a:rPr>
              <a:t>Operates on Doppler effect principle.</a:t>
            </a:r>
          </a:p>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Emits signals around 3.18 GHz frequency omnidirectionally.</a:t>
            </a:r>
          </a:p>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Circuit comprises of a microwave transceiver, mixer and a lower frequency section with RCWL-9196 IC.</a:t>
            </a:r>
          </a:p>
          <a:p>
            <a:pPr algn="just">
              <a:buFont typeface="Wingdings" pitchFamily="2" charset="2"/>
              <a:buChar char="Ø"/>
            </a:pPr>
            <a:r>
              <a:rPr lang="en-US" sz="2400" b="1">
                <a:latin typeface="Times New Roman" panose="02020603050405020304" pitchFamily="18" charset="0"/>
                <a:cs typeface="Times New Roman" panose="02020603050405020304" pitchFamily="18" charset="0"/>
              </a:rPr>
              <a:t>Observed Working </a:t>
            </a:r>
            <a:r>
              <a:rPr lang="en-US" sz="2400" b="1" dirty="0">
                <a:latin typeface="Times New Roman" panose="02020603050405020304" pitchFamily="18" charset="0"/>
                <a:cs typeface="Times New Roman" panose="02020603050405020304" pitchFamily="18" charset="0"/>
              </a:rPr>
              <a:t>Range</a:t>
            </a:r>
            <a:r>
              <a:rPr lang="en-US" sz="2400" b="1">
                <a:latin typeface="Times New Roman" panose="02020603050405020304" pitchFamily="18" charset="0"/>
                <a:cs typeface="Times New Roman" panose="02020603050405020304" pitchFamily="18" charset="0"/>
              </a:rPr>
              <a:t>: 4-5 meters.</a:t>
            </a:r>
            <a:endParaRPr lang="en-US" sz="2400" b="1"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pic>
        <p:nvPicPr>
          <p:cNvPr id="4" name="Picture 3" descr="A green circuit board with a circuit diagram&#10;&#10;Description automatically generated">
            <a:extLst>
              <a:ext uri="{FF2B5EF4-FFF2-40B4-BE49-F238E27FC236}">
                <a16:creationId xmlns:a16="http://schemas.microsoft.com/office/drawing/2014/main" id="{F7CCACB4-6170-3AFA-E08E-261DDC6FF5D3}"/>
              </a:ext>
            </a:extLst>
          </p:cNvPr>
          <p:cNvPicPr>
            <a:picLocks noChangeAspect="1"/>
          </p:cNvPicPr>
          <p:nvPr/>
        </p:nvPicPr>
        <p:blipFill rotWithShape="1">
          <a:blip r:embed="rId3"/>
          <a:srcRect l="3228" t="49130" r="5220" b="17253"/>
          <a:stretch/>
        </p:blipFill>
        <p:spPr>
          <a:xfrm>
            <a:off x="6855424" y="4539618"/>
            <a:ext cx="5180988" cy="1314550"/>
          </a:xfrm>
          <a:prstGeom prst="rect">
            <a:avLst/>
          </a:prstGeom>
          <a:ln w="25400">
            <a:solidFill>
              <a:schemeClr val="tx1"/>
            </a:solidFill>
          </a:ln>
        </p:spPr>
      </p:pic>
      <p:pic>
        <p:nvPicPr>
          <p:cNvPr id="5" name="Picture 4" descr="A diagram of a doppler effect&#10;&#10;Description automatically generated">
            <a:extLst>
              <a:ext uri="{FF2B5EF4-FFF2-40B4-BE49-F238E27FC236}">
                <a16:creationId xmlns:a16="http://schemas.microsoft.com/office/drawing/2014/main" id="{D56D839C-A776-E773-0774-575E60A67957}"/>
              </a:ext>
            </a:extLst>
          </p:cNvPr>
          <p:cNvPicPr>
            <a:picLocks noChangeAspect="1"/>
          </p:cNvPicPr>
          <p:nvPr/>
        </p:nvPicPr>
        <p:blipFill rotWithShape="1">
          <a:blip r:embed="rId4"/>
          <a:srcRect l="5139" t="3432" r="3077" b="13791"/>
          <a:stretch/>
        </p:blipFill>
        <p:spPr>
          <a:xfrm>
            <a:off x="7404498" y="1332624"/>
            <a:ext cx="4109518" cy="2940998"/>
          </a:xfrm>
          <a:prstGeom prst="rect">
            <a:avLst/>
          </a:prstGeom>
          <a:ln w="25400">
            <a:solidFill>
              <a:schemeClr val="tx1"/>
            </a:solidFill>
          </a:ln>
        </p:spPr>
      </p:pic>
      <p:sp>
        <p:nvSpPr>
          <p:cNvPr id="10" name="Date Placeholder 9">
            <a:extLst>
              <a:ext uri="{FF2B5EF4-FFF2-40B4-BE49-F238E27FC236}">
                <a16:creationId xmlns:a16="http://schemas.microsoft.com/office/drawing/2014/main" id="{D0361E0A-A593-CA85-855F-79DF0462693E}"/>
              </a:ext>
            </a:extLst>
          </p:cNvPr>
          <p:cNvSpPr>
            <a:spLocks noGrp="1"/>
          </p:cNvSpPr>
          <p:nvPr>
            <p:ph type="dt" sz="half" idx="10"/>
          </p:nvPr>
        </p:nvSpPr>
        <p:spPr/>
        <p:txBody>
          <a:bodyPr/>
          <a:lstStyle/>
          <a:p>
            <a:fld id="{7EAA2D66-5832-2940-8D4A-28B971C539F0}"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1" name="Footer Placeholder 10">
            <a:extLst>
              <a:ext uri="{FF2B5EF4-FFF2-40B4-BE49-F238E27FC236}">
                <a16:creationId xmlns:a16="http://schemas.microsoft.com/office/drawing/2014/main" id="{A5E92821-1770-7498-31B5-467E3D0D38C7}"/>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2" name="Slide Number Placeholder 11">
            <a:extLst>
              <a:ext uri="{FF2B5EF4-FFF2-40B4-BE49-F238E27FC236}">
                <a16:creationId xmlns:a16="http://schemas.microsoft.com/office/drawing/2014/main" id="{5913F003-E76A-203B-5F85-098F670FD202}"/>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20</a:t>
            </a:fld>
            <a:endParaRPr lang="en-US" b="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77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0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6" dur="1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10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22" dur="1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additive="base">
                                        <p:cTn id="32" dur="10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33" dur="10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2"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 calcmode="lin" valueType="num">
                                      <p:cBhvr additive="base">
                                        <p:cTn id="38" dur="10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39" dur="100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2" fill="hold"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additive="base">
                                        <p:cTn id="44" dur="10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45"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338136" y="0"/>
            <a:ext cx="10528445" cy="1325563"/>
          </a:xfrm>
        </p:spPr>
        <p:txBody>
          <a:bodyPr>
            <a:normAutofit/>
          </a:bodyPr>
          <a:lstStyle/>
          <a:p>
            <a:r>
              <a:rPr lang="en-US" sz="4200" b="1" dirty="0" err="1">
                <a:latin typeface="Times New Roman" panose="02020603050405020304" pitchFamily="18" charset="0"/>
                <a:cs typeface="Times New Roman" panose="02020603050405020304" pitchFamily="18" charset="0"/>
              </a:rPr>
              <a:t>NodeMCU</a:t>
            </a:r>
            <a:r>
              <a:rPr lang="en-US" sz="4200" b="1" dirty="0">
                <a:latin typeface="Times New Roman" panose="02020603050405020304" pitchFamily="18" charset="0"/>
                <a:cs typeface="Times New Roman" panose="02020603050405020304" pitchFamily="18" charset="0"/>
              </a:rPr>
              <a:t> Module:</a:t>
            </a:r>
          </a:p>
        </p:txBody>
      </p:sp>
      <p:sp>
        <p:nvSpPr>
          <p:cNvPr id="3" name="Content Placeholder 2">
            <a:extLst>
              <a:ext uri="{FF2B5EF4-FFF2-40B4-BE49-F238E27FC236}">
                <a16:creationId xmlns:a16="http://schemas.microsoft.com/office/drawing/2014/main" id="{97A72BEC-C50C-C2D7-4693-FD7DAB972AF3}"/>
              </a:ext>
            </a:extLst>
          </p:cNvPr>
          <p:cNvSpPr>
            <a:spLocks noGrp="1"/>
          </p:cNvSpPr>
          <p:nvPr>
            <p:ph idx="1"/>
          </p:nvPr>
        </p:nvSpPr>
        <p:spPr>
          <a:xfrm>
            <a:off x="86971" y="1325563"/>
            <a:ext cx="6637690" cy="5172284"/>
          </a:xfrm>
        </p:spPr>
        <p:txBody>
          <a:bodyPr anchor="t">
            <a:noAutofit/>
          </a:bodyPr>
          <a:lstStyle/>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Open-source firmware and development kit for IoT prototyping. </a:t>
            </a:r>
          </a:p>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ESP-12E: Low-cost Wi-Fi microchip with TCP/IP stack and microcontroller capability. </a:t>
            </a:r>
          </a:p>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GPIO Pins: </a:t>
            </a:r>
            <a:r>
              <a:rPr lang="en-US" sz="2400" b="1" dirty="0" err="1">
                <a:latin typeface="Times New Roman" panose="02020603050405020304" pitchFamily="18" charset="0"/>
                <a:cs typeface="Times New Roman" panose="02020603050405020304" pitchFamily="18" charset="0"/>
              </a:rPr>
              <a:t>NodeMCU</a:t>
            </a:r>
            <a:r>
              <a:rPr lang="en-US" sz="2400" b="1" dirty="0">
                <a:latin typeface="Times New Roman" panose="02020603050405020304" pitchFamily="18" charset="0"/>
                <a:cs typeface="Times New Roman" panose="02020603050405020304" pitchFamily="18" charset="0"/>
              </a:rPr>
              <a:t> offers 17 GPIO pins (11 usable) and PWM support (at a time on 6 pins).</a:t>
            </a:r>
          </a:p>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Communication Interfaces: Supports UART, SDIO, SPI, I2C and IR remote control.</a:t>
            </a:r>
          </a:p>
          <a:p>
            <a:pPr algn="just">
              <a:buFont typeface="Wingdings" pitchFamily="2" charset="2"/>
              <a:buChar char="Ø"/>
            </a:pPr>
            <a:r>
              <a:rPr lang="en-IN" sz="2400" b="1" dirty="0">
                <a:latin typeface="Times New Roman" panose="02020603050405020304" pitchFamily="18" charset="0"/>
                <a:cs typeface="Times New Roman" panose="02020603050405020304" pitchFamily="18" charset="0"/>
              </a:rPr>
              <a:t>Wi-Fi Connectivity: Operates at 2.4 GHz with WPA/WPA2 support for secure connections.</a:t>
            </a:r>
            <a:endParaRPr lang="en-US" sz="2400" b="1"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pic>
        <p:nvPicPr>
          <p:cNvPr id="12" name="Picture 11" descr="A computer chip with many colorful buttons&#10;&#10;Description automatically generated with medium confidence">
            <a:extLst>
              <a:ext uri="{FF2B5EF4-FFF2-40B4-BE49-F238E27FC236}">
                <a16:creationId xmlns:a16="http://schemas.microsoft.com/office/drawing/2014/main" id="{67457741-5454-E556-28AE-A64C8D64F93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840189" y="1498008"/>
            <a:ext cx="5149312" cy="3861984"/>
          </a:xfrm>
          <a:prstGeom prst="rect">
            <a:avLst/>
          </a:prstGeom>
          <a:ln w="25400">
            <a:solidFill>
              <a:schemeClr val="tx1"/>
            </a:solidFill>
          </a:ln>
        </p:spPr>
      </p:pic>
      <p:sp>
        <p:nvSpPr>
          <p:cNvPr id="4" name="Date Placeholder 3">
            <a:extLst>
              <a:ext uri="{FF2B5EF4-FFF2-40B4-BE49-F238E27FC236}">
                <a16:creationId xmlns:a16="http://schemas.microsoft.com/office/drawing/2014/main" id="{51E26DE5-1255-5B59-4B71-9946293612FF}"/>
              </a:ext>
            </a:extLst>
          </p:cNvPr>
          <p:cNvSpPr>
            <a:spLocks noGrp="1"/>
          </p:cNvSpPr>
          <p:nvPr>
            <p:ph type="dt" sz="half" idx="10"/>
          </p:nvPr>
        </p:nvSpPr>
        <p:spPr/>
        <p:txBody>
          <a:bodyPr/>
          <a:lstStyle/>
          <a:p>
            <a:fld id="{973C0EFC-FE10-0547-95E8-F8E6F4FB8438}"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C381FD1B-DEF6-6D0D-8C49-2F15B4401AD3}"/>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0" name="Slide Number Placeholder 9">
            <a:extLst>
              <a:ext uri="{FF2B5EF4-FFF2-40B4-BE49-F238E27FC236}">
                <a16:creationId xmlns:a16="http://schemas.microsoft.com/office/drawing/2014/main" id="{034A4B3F-F02F-D6E3-7CCD-7EE3964195B3}"/>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21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1C010E6-0225-9B7B-C372-C1EE8A74C432}"/>
              </a:ext>
            </a:extLst>
          </p:cNvPr>
          <p:cNvSpPr txBox="1"/>
          <p:nvPr/>
        </p:nvSpPr>
        <p:spPr>
          <a:xfrm>
            <a:off x="7479323" y="5545015"/>
            <a:ext cx="3657600" cy="461665"/>
          </a:xfrm>
          <a:prstGeom prst="rect">
            <a:avLst/>
          </a:prstGeom>
          <a:noFill/>
        </p:spPr>
        <p:txBody>
          <a:bodyPr wrap="square" rtlCol="0">
            <a:spAutoFit/>
          </a:bodyPr>
          <a:lstStyle/>
          <a:p>
            <a:pPr algn="ctr"/>
            <a:r>
              <a:rPr lang="en-US" sz="2400" b="1" dirty="0" err="1">
                <a:latin typeface="Times New Roman" panose="02020603050405020304" pitchFamily="18" charset="0"/>
                <a:cs typeface="Times New Roman" panose="02020603050405020304" pitchFamily="18" charset="0"/>
              </a:rPr>
              <a:t>NodeMCU</a:t>
            </a:r>
            <a:r>
              <a:rPr lang="en-US" sz="2400" b="1" dirty="0">
                <a:latin typeface="Times New Roman" panose="02020603050405020304" pitchFamily="18" charset="0"/>
                <a:cs typeface="Times New Roman" panose="02020603050405020304" pitchFamily="18" charset="0"/>
              </a:rPr>
              <a:t> Pinout </a:t>
            </a:r>
          </a:p>
        </p:txBody>
      </p:sp>
    </p:spTree>
    <p:extLst>
      <p:ext uri="{BB962C8B-B14F-4D97-AF65-F5344CB8AC3E}">
        <p14:creationId xmlns:p14="http://schemas.microsoft.com/office/powerpoint/2010/main" val="99197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10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338136" y="-172225"/>
            <a:ext cx="10528445" cy="1325563"/>
          </a:xfrm>
        </p:spPr>
        <p:txBody>
          <a:bodyPr>
            <a:normAutofit/>
          </a:bodyPr>
          <a:lstStyle/>
          <a:p>
            <a:r>
              <a:rPr lang="en-US" sz="4200" b="1" dirty="0">
                <a:latin typeface="Times New Roman" panose="02020603050405020304" pitchFamily="18" charset="0"/>
                <a:cs typeface="Times New Roman" panose="02020603050405020304" pitchFamily="18" charset="0"/>
              </a:rPr>
              <a:t>Electrical Relay and AC-DC SMPS</a:t>
            </a:r>
          </a:p>
        </p:txBody>
      </p:sp>
      <p:pic>
        <p:nvPicPr>
          <p:cNvPr id="5" name="Content Placeholder 4" descr="A blue square object with white text&#10;&#10;Description automatically generated">
            <a:extLst>
              <a:ext uri="{FF2B5EF4-FFF2-40B4-BE49-F238E27FC236}">
                <a16:creationId xmlns:a16="http://schemas.microsoft.com/office/drawing/2014/main" id="{094CAD78-849D-11C7-8C1D-68D7BBAE7DD7}"/>
              </a:ext>
            </a:extLst>
          </p:cNvPr>
          <p:cNvPicPr>
            <a:picLocks noGrp="1" noChangeAspect="1"/>
          </p:cNvPicPr>
          <p:nvPr>
            <p:ph idx="1"/>
          </p:nvPr>
        </p:nvPicPr>
        <p:blipFill>
          <a:blip r:embed="rId3"/>
          <a:stretch>
            <a:fillRect/>
          </a:stretch>
        </p:blipFill>
        <p:spPr>
          <a:xfrm>
            <a:off x="7969703" y="937395"/>
            <a:ext cx="3904799" cy="2486740"/>
          </a:xfrm>
          <a:ln w="25400">
            <a:solidFill>
              <a:schemeClr val="tx1"/>
            </a:solidFill>
          </a:ln>
        </p:spPr>
      </p:pic>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pic>
        <p:nvPicPr>
          <p:cNvPr id="11" name="Picture 10" descr="Diagram of a diagram of a power supply system&#10;&#10;Description automatically generated with medium confidence">
            <a:extLst>
              <a:ext uri="{FF2B5EF4-FFF2-40B4-BE49-F238E27FC236}">
                <a16:creationId xmlns:a16="http://schemas.microsoft.com/office/drawing/2014/main" id="{78255F08-CC48-6C32-23A4-0047E743935D}"/>
              </a:ext>
            </a:extLst>
          </p:cNvPr>
          <p:cNvPicPr>
            <a:picLocks noChangeAspect="1"/>
          </p:cNvPicPr>
          <p:nvPr/>
        </p:nvPicPr>
        <p:blipFill>
          <a:blip r:embed="rId4"/>
          <a:stretch>
            <a:fillRect/>
          </a:stretch>
        </p:blipFill>
        <p:spPr>
          <a:xfrm>
            <a:off x="5658552" y="3864422"/>
            <a:ext cx="6215950" cy="2350452"/>
          </a:xfrm>
          <a:prstGeom prst="rect">
            <a:avLst/>
          </a:prstGeom>
          <a:ln w="25400">
            <a:solidFill>
              <a:schemeClr val="tx1"/>
            </a:solidFill>
          </a:ln>
        </p:spPr>
      </p:pic>
      <p:sp>
        <p:nvSpPr>
          <p:cNvPr id="3" name="Date Placeholder 2">
            <a:extLst>
              <a:ext uri="{FF2B5EF4-FFF2-40B4-BE49-F238E27FC236}">
                <a16:creationId xmlns:a16="http://schemas.microsoft.com/office/drawing/2014/main" id="{BB324335-7D82-7D3A-FB97-CFBFC4C58CE9}"/>
              </a:ext>
            </a:extLst>
          </p:cNvPr>
          <p:cNvSpPr>
            <a:spLocks noGrp="1"/>
          </p:cNvSpPr>
          <p:nvPr>
            <p:ph type="dt" sz="half" idx="10"/>
          </p:nvPr>
        </p:nvSpPr>
        <p:spPr/>
        <p:txBody>
          <a:bodyPr/>
          <a:lstStyle/>
          <a:p>
            <a:fld id="{303922FE-DFA8-0B48-AF29-DDD20FEFB94C}"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0BB299D-B2CD-4D93-134D-22EBB9862117}"/>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0" name="Slide Number Placeholder 9">
            <a:extLst>
              <a:ext uri="{FF2B5EF4-FFF2-40B4-BE49-F238E27FC236}">
                <a16:creationId xmlns:a16="http://schemas.microsoft.com/office/drawing/2014/main" id="{E832EF24-C495-0732-5BC4-B7352E2E61BD}"/>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22</a:t>
            </a:fld>
            <a:endParaRPr lang="en-US" b="1">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429490" y="1292367"/>
            <a:ext cx="7176655" cy="2215991"/>
          </a:xfrm>
          <a:prstGeom prst="rect">
            <a:avLst/>
          </a:prstGeom>
          <a:noFill/>
        </p:spPr>
        <p:txBody>
          <a:bodyPr wrap="square" rtlCol="0">
            <a:spAutoFit/>
          </a:bodyPr>
          <a:lstStyle/>
          <a:p>
            <a:pPr marL="285750" indent="-28575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SPDT relays switch between two circuits with one common terminal and two others (Normally Open and Normally Closed).</a:t>
            </a:r>
          </a:p>
          <a:p>
            <a:pPr marL="285750" indent="-28575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When energized, the common terminal connects to Normally Open; when not, it connects to Normally Closed.</a:t>
            </a:r>
            <a:endParaRPr lang="en-US" sz="2300" b="1" i="0" dirty="0">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187980" y="4108624"/>
            <a:ext cx="5414378" cy="1862048"/>
          </a:xfrm>
          <a:prstGeom prst="rect">
            <a:avLst/>
          </a:prstGeom>
          <a:noFill/>
        </p:spPr>
        <p:txBody>
          <a:bodyPr wrap="square" rtlCol="0">
            <a:spAutoFit/>
          </a:bodyPr>
          <a:lstStyle/>
          <a:p>
            <a:pPr marL="342900" indent="-342900" algn="just">
              <a:buFont typeface="Wingdings" panose="05000000000000000000" pitchFamily="2" charset="2"/>
              <a:buChar char="Ø"/>
            </a:pPr>
            <a:r>
              <a:rPr lang="en-US" sz="2300" b="1" dirty="0">
                <a:solidFill>
                  <a:srgbClr val="0D0D0D"/>
                </a:solidFill>
                <a:latin typeface="Times New Roman" panose="02020603050405020304" pitchFamily="18" charset="0"/>
                <a:cs typeface="Times New Roman" panose="02020603050405020304" pitchFamily="18" charset="0"/>
              </a:rPr>
              <a:t>SMPS efficiently convert AC to DC through rapid voltage switching.</a:t>
            </a:r>
          </a:p>
          <a:p>
            <a:pPr marL="342900" indent="-342900" algn="just">
              <a:buFont typeface="Wingdings" panose="05000000000000000000" pitchFamily="2" charset="2"/>
              <a:buChar char="Ø"/>
            </a:pPr>
            <a:r>
              <a:rPr lang="en-US" sz="2300" b="1" dirty="0">
                <a:solidFill>
                  <a:srgbClr val="0D0D0D"/>
                </a:solidFill>
                <a:latin typeface="Times New Roman" panose="02020603050405020304" pitchFamily="18" charset="0"/>
                <a:cs typeface="Times New Roman" panose="02020603050405020304" pitchFamily="18" charset="0"/>
              </a:rPr>
              <a:t>SMPS provide stable voltage output for consistent power.</a:t>
            </a:r>
          </a:p>
          <a:p>
            <a:pPr marL="342900" indent="-342900" algn="just">
              <a:buFont typeface="Wingdings" panose="05000000000000000000" pitchFamily="2" charset="2"/>
              <a:buChar char="Ø"/>
            </a:pPr>
            <a:r>
              <a:rPr lang="en-US" sz="2300" b="1" dirty="0">
                <a:solidFill>
                  <a:srgbClr val="0D0D0D"/>
                </a:solidFill>
                <a:latin typeface="Times New Roman" panose="02020603050405020304" pitchFamily="18" charset="0"/>
                <a:cs typeface="Times New Roman" panose="02020603050405020304" pitchFamily="18" charset="0"/>
              </a:rPr>
              <a:t>Smaller size of transformer coils.</a:t>
            </a:r>
            <a:endParaRPr lang="en-IN" sz="23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59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10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10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10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wipe(left)">
                                      <p:cBhvr>
                                        <p:cTn id="37" dur="1000"/>
                                        <p:tgtEl>
                                          <p:spTgt spid="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xEl>
                                              <p:pRg st="2" end="2"/>
                                            </p:txEl>
                                          </p:spTgt>
                                        </p:tgtEl>
                                        <p:attrNameLst>
                                          <p:attrName>style.visibility</p:attrName>
                                        </p:attrNameLst>
                                      </p:cBhvr>
                                      <p:to>
                                        <p:strVal val="visible"/>
                                      </p:to>
                                    </p:set>
                                    <p:animEffect transition="in" filter="wipe(left)">
                                      <p:cBhvr>
                                        <p:cTn id="42"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831778" y="2446049"/>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graphicFrame>
        <p:nvGraphicFramePr>
          <p:cNvPr id="15" name="Content Placeholder 3">
            <a:extLst>
              <a:ext uri="{FF2B5EF4-FFF2-40B4-BE49-F238E27FC236}">
                <a16:creationId xmlns:a16="http://schemas.microsoft.com/office/drawing/2014/main" id="{CB2E42BD-EF27-D6E3-50B0-C214B62B6FC1}"/>
              </a:ext>
            </a:extLst>
          </p:cNvPr>
          <p:cNvGraphicFramePr>
            <a:graphicFrameLocks noGrp="1"/>
          </p:cNvGraphicFramePr>
          <p:nvPr>
            <p:ph idx="1"/>
            <p:extLst>
              <p:ext uri="{D42A27DB-BD31-4B8C-83A1-F6EECF244321}">
                <p14:modId xmlns:p14="http://schemas.microsoft.com/office/powerpoint/2010/main" val="1048455179"/>
              </p:ext>
            </p:extLst>
          </p:nvPr>
        </p:nvGraphicFramePr>
        <p:xfrm>
          <a:off x="321775" y="572217"/>
          <a:ext cx="11470341" cy="5784133"/>
        </p:xfrm>
        <a:graphic>
          <a:graphicData uri="http://schemas.openxmlformats.org/drawingml/2006/table">
            <a:tbl>
              <a:tblPr firstRow="1" bandRow="1">
                <a:tableStyleId>{91EBBBCC-DAD2-459C-BE2E-F6DE35CF9A28}</a:tableStyleId>
              </a:tblPr>
              <a:tblGrid>
                <a:gridCol w="3028628">
                  <a:extLst>
                    <a:ext uri="{9D8B030D-6E8A-4147-A177-3AD203B41FA5}">
                      <a16:colId xmlns:a16="http://schemas.microsoft.com/office/drawing/2014/main" val="2825516562"/>
                    </a:ext>
                  </a:extLst>
                </a:gridCol>
                <a:gridCol w="2706543">
                  <a:extLst>
                    <a:ext uri="{9D8B030D-6E8A-4147-A177-3AD203B41FA5}">
                      <a16:colId xmlns:a16="http://schemas.microsoft.com/office/drawing/2014/main" val="1985280585"/>
                    </a:ext>
                  </a:extLst>
                </a:gridCol>
                <a:gridCol w="2867585">
                  <a:extLst>
                    <a:ext uri="{9D8B030D-6E8A-4147-A177-3AD203B41FA5}">
                      <a16:colId xmlns:a16="http://schemas.microsoft.com/office/drawing/2014/main" val="961607772"/>
                    </a:ext>
                  </a:extLst>
                </a:gridCol>
                <a:gridCol w="2867585">
                  <a:extLst>
                    <a:ext uri="{9D8B030D-6E8A-4147-A177-3AD203B41FA5}">
                      <a16:colId xmlns:a16="http://schemas.microsoft.com/office/drawing/2014/main" val="3867089900"/>
                    </a:ext>
                  </a:extLst>
                </a:gridCol>
              </a:tblGrid>
              <a:tr h="1063420">
                <a:tc>
                  <a:txBody>
                    <a:bodyPr/>
                    <a:lstStyle/>
                    <a:p>
                      <a:r>
                        <a:rPr lang="en-IN" sz="2200" b="1" i="0" kern="1200" dirty="0">
                          <a:solidFill>
                            <a:schemeClr val="lt1"/>
                          </a:solidFill>
                          <a:effectLst/>
                          <a:latin typeface="Times New Roman" panose="02020603050405020304" pitchFamily="18" charset="0"/>
                          <a:ea typeface="+mn-ea"/>
                          <a:cs typeface="Times New Roman" panose="02020603050405020304" pitchFamily="18" charset="0"/>
                        </a:rPr>
                        <a:t>Feature</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200" b="1" i="0" kern="1200" dirty="0">
                          <a:solidFill>
                            <a:schemeClr val="lt1"/>
                          </a:solidFill>
                          <a:effectLst/>
                          <a:latin typeface="Times New Roman" panose="02020603050405020304" pitchFamily="18" charset="0"/>
                          <a:ea typeface="+mn-ea"/>
                          <a:cs typeface="Times New Roman" panose="02020603050405020304" pitchFamily="18" charset="0"/>
                        </a:rPr>
                        <a:t>RCWL-0516 Microwave Radar Sensor</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200" b="1" i="0" kern="1200" dirty="0">
                          <a:solidFill>
                            <a:schemeClr val="lt1"/>
                          </a:solidFill>
                          <a:effectLst/>
                          <a:latin typeface="Times New Roman" panose="02020603050405020304" pitchFamily="18" charset="0"/>
                          <a:ea typeface="+mn-ea"/>
                          <a:cs typeface="Times New Roman" panose="02020603050405020304" pitchFamily="18" charset="0"/>
                        </a:rPr>
                        <a:t>PIR Sensor</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latin typeface="Times New Roman" panose="02020603050405020304" pitchFamily="18" charset="0"/>
                          <a:cs typeface="Times New Roman" panose="02020603050405020304" pitchFamily="18" charset="0"/>
                        </a:rPr>
                        <a:t>Ultrasonic Sensor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67673"/>
                  </a:ext>
                </a:extLst>
              </a:tr>
              <a:tr h="1063420">
                <a:tc>
                  <a:txBody>
                    <a:bodyPr/>
                    <a:lstStyle/>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Detection Method</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Microwave Radar(3.18GHz) (Doppler Effect)</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Passive Infrared (PIR)</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Ultrasonic Waves</a:t>
                      </a:r>
                    </a:p>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(30–500 kHz)</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56436"/>
                  </a:ext>
                </a:extLst>
              </a:tr>
              <a:tr h="413552">
                <a:tc>
                  <a:txBody>
                    <a:bodyPr/>
                    <a:lstStyle/>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Detection Range</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latin typeface="Times New Roman" panose="02020603050405020304" pitchFamily="18" charset="0"/>
                          <a:cs typeface="Times New Roman" panose="02020603050405020304" pitchFamily="18" charset="0"/>
                        </a:rPr>
                        <a:t>5-7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latin typeface="Times New Roman" panose="02020603050405020304" pitchFamily="18" charset="0"/>
                          <a:cs typeface="Times New Roman" panose="02020603050405020304" pitchFamily="18" charset="0"/>
                        </a:rPr>
                        <a:t>10-12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latin typeface="Times New Roman" panose="02020603050405020304" pitchFamily="18" charset="0"/>
                          <a:cs typeface="Times New Roman" panose="02020603050405020304" pitchFamily="18" charset="0"/>
                        </a:rPr>
                        <a:t>2-4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603738"/>
                  </a:ext>
                </a:extLst>
              </a:tr>
              <a:tr h="413552">
                <a:tc>
                  <a:txBody>
                    <a:bodyPr/>
                    <a:lstStyle/>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Detection Area</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latin typeface="Times New Roman" panose="02020603050405020304" pitchFamily="18" charset="0"/>
                          <a:cs typeface="Times New Roman" panose="02020603050405020304" pitchFamily="18" charset="0"/>
                        </a:rPr>
                        <a:t>Omnidirectional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latin typeface="Times New Roman" panose="02020603050405020304" pitchFamily="18" charset="0"/>
                          <a:cs typeface="Times New Roman" panose="02020603050405020304" pitchFamily="18" charset="0"/>
                        </a:rPr>
                        <a:t>Limited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latin typeface="Times New Roman" panose="02020603050405020304" pitchFamily="18" charset="0"/>
                          <a:cs typeface="Times New Roman" panose="02020603050405020304" pitchFamily="18" charset="0"/>
                        </a:rPr>
                        <a:t>Limited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1394584"/>
                  </a:ext>
                </a:extLst>
              </a:tr>
              <a:tr h="1063420">
                <a:tc>
                  <a:txBody>
                    <a:bodyPr/>
                    <a:lstStyle/>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Environmental affect</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Less affected by temperature and humidity</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Sensitive to temperature and humidity</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Affected by temperature and humidity</a:t>
                      </a:r>
                      <a:endParaRPr lang="en-US" sz="2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6381793"/>
                  </a:ext>
                </a:extLst>
              </a:tr>
              <a:tr h="1638853">
                <a:tc gridSpan="2">
                  <a:txBody>
                    <a:bodyPr/>
                    <a:lstStyle/>
                    <a:p>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Advantages of RCWL-0516 -</a:t>
                      </a:r>
                      <a:br>
                        <a:rPr lang="en-IN" sz="2200" b="0" i="0" kern="1200" dirty="0">
                          <a:solidFill>
                            <a:schemeClr val="dk1"/>
                          </a:solidFill>
                          <a:effectLst/>
                          <a:latin typeface="Times New Roman" panose="02020603050405020304" pitchFamily="18" charset="0"/>
                          <a:ea typeface="+mn-ea"/>
                          <a:cs typeface="Times New Roman" panose="02020603050405020304" pitchFamily="18" charset="0"/>
                        </a:rPr>
                      </a:br>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                                                              </a:t>
                      </a:r>
                      <a:br>
                        <a:rPr lang="en-IN" sz="2200" b="0" i="0" kern="1200" dirty="0">
                          <a:solidFill>
                            <a:schemeClr val="dk1"/>
                          </a:solidFill>
                          <a:effectLst/>
                          <a:latin typeface="Times New Roman" panose="02020603050405020304" pitchFamily="18" charset="0"/>
                          <a:ea typeface="+mn-ea"/>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gridSpan="2">
                  <a:txBody>
                    <a:bodyPr/>
                    <a:lstStyle/>
                    <a:p>
                      <a:pPr marL="285750" indent="-285750">
                        <a:buFontTx/>
                        <a:buChar char="-"/>
                      </a:pPr>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High sensitivity and accuracy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Less affected by environmental factors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Low susceptibility to false alarms</a:t>
                      </a:r>
                    </a:p>
                    <a:p>
                      <a:pPr marL="285750" indent="-285750">
                        <a:buFontTx/>
                        <a:buChar char="-"/>
                      </a:pPr>
                      <a:r>
                        <a:rPr lang="en-IN" sz="2200" b="0" i="0" kern="1200" dirty="0">
                          <a:solidFill>
                            <a:schemeClr val="dk1"/>
                          </a:solidFill>
                          <a:effectLst/>
                          <a:latin typeface="Times New Roman" panose="02020603050405020304" pitchFamily="18" charset="0"/>
                          <a:ea typeface="+mn-ea"/>
                          <a:cs typeface="Times New Roman" panose="02020603050405020304" pitchFamily="18" charset="0"/>
                        </a:rPr>
                        <a:t>Omnidirectional detection</a:t>
                      </a:r>
                      <a:endParaRPr lang="en-US" sz="2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4010715653"/>
                  </a:ext>
                </a:extLst>
              </a:tr>
            </a:tbl>
          </a:graphicData>
        </a:graphic>
      </p:graphicFrame>
      <p:sp>
        <p:nvSpPr>
          <p:cNvPr id="2" name="Date Placeholder 1">
            <a:extLst>
              <a:ext uri="{FF2B5EF4-FFF2-40B4-BE49-F238E27FC236}">
                <a16:creationId xmlns:a16="http://schemas.microsoft.com/office/drawing/2014/main" id="{9FCBD585-83C8-F988-30E9-7C70175FB210}"/>
              </a:ext>
            </a:extLst>
          </p:cNvPr>
          <p:cNvSpPr>
            <a:spLocks noGrp="1"/>
          </p:cNvSpPr>
          <p:nvPr>
            <p:ph type="dt" sz="half" idx="10"/>
          </p:nvPr>
        </p:nvSpPr>
        <p:spPr/>
        <p:txBody>
          <a:bodyPr/>
          <a:lstStyle/>
          <a:p>
            <a:fld id="{ACA7EC91-A98B-FB4D-90F3-B23616D11925}"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a:solidFill>
                <a:schemeClr val="tx1"/>
              </a:solidFill>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1AF2E54A-36B9-7D1F-9AC3-803A543C247F}"/>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4" name="Slide Number Placeholder 3">
            <a:extLst>
              <a:ext uri="{FF2B5EF4-FFF2-40B4-BE49-F238E27FC236}">
                <a16:creationId xmlns:a16="http://schemas.microsoft.com/office/drawing/2014/main" id="{C502B952-A11F-2279-3A52-ECD52D4064FC}"/>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23</a:t>
            </a:fld>
            <a:endParaRPr lang="en-US" b="1">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3AB209D-8367-4C3E-378E-835462ABA312}"/>
              </a:ext>
            </a:extLst>
          </p:cNvPr>
          <p:cNvSpPr txBox="1"/>
          <p:nvPr/>
        </p:nvSpPr>
        <p:spPr>
          <a:xfrm>
            <a:off x="321775" y="61993"/>
            <a:ext cx="1065041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Motion Detection Sensor Modules Comparison Table</a:t>
            </a:r>
          </a:p>
        </p:txBody>
      </p:sp>
    </p:spTree>
    <p:extLst>
      <p:ext uri="{BB962C8B-B14F-4D97-AF65-F5344CB8AC3E}">
        <p14:creationId xmlns:p14="http://schemas.microsoft.com/office/powerpoint/2010/main" val="423880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13AD7-9123-1418-304D-0DCBB7745940}"/>
              </a:ext>
            </a:extLst>
          </p:cNvPr>
          <p:cNvSpPr>
            <a:spLocks noGrp="1"/>
          </p:cNvSpPr>
          <p:nvPr>
            <p:ph idx="1"/>
          </p:nvPr>
        </p:nvSpPr>
        <p:spPr>
          <a:xfrm>
            <a:off x="838200" y="960871"/>
            <a:ext cx="10515600" cy="5217465"/>
          </a:xfrm>
        </p:spPr>
        <p:txBody>
          <a:bodyPr>
            <a:normAutofit/>
          </a:bodyPr>
          <a:lstStyle/>
          <a:p>
            <a:pPr marL="0" indent="0">
              <a:buNone/>
            </a:pPr>
            <a:endParaRPr lang="en-IN" sz="3600" b="1" i="0" dirty="0">
              <a:effectLst/>
              <a:highlight>
                <a:srgbClr val="FFFFFF"/>
              </a:highligh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6F43BD28-F605-0821-A91D-B49251298499}"/>
              </a:ext>
            </a:extLst>
          </p:cNvPr>
          <p:cNvGraphicFramePr>
            <a:graphicFrameLocks noGrp="1"/>
          </p:cNvGraphicFramePr>
          <p:nvPr>
            <p:extLst>
              <p:ext uri="{D42A27DB-BD31-4B8C-83A1-F6EECF244321}">
                <p14:modId xmlns:p14="http://schemas.microsoft.com/office/powerpoint/2010/main" val="3261388406"/>
              </p:ext>
            </p:extLst>
          </p:nvPr>
        </p:nvGraphicFramePr>
        <p:xfrm>
          <a:off x="838200" y="803601"/>
          <a:ext cx="9834335" cy="5217464"/>
        </p:xfrm>
        <a:graphic>
          <a:graphicData uri="http://schemas.openxmlformats.org/drawingml/2006/table">
            <a:tbl>
              <a:tblPr firstRow="1" bandRow="1">
                <a:tableStyleId>{5C22544A-7EE6-4342-B048-85BDC9FD1C3A}</a:tableStyleId>
              </a:tblPr>
              <a:tblGrid>
                <a:gridCol w="2354909">
                  <a:extLst>
                    <a:ext uri="{9D8B030D-6E8A-4147-A177-3AD203B41FA5}">
                      <a16:colId xmlns:a16="http://schemas.microsoft.com/office/drawing/2014/main" val="9300567"/>
                    </a:ext>
                  </a:extLst>
                </a:gridCol>
                <a:gridCol w="4201314">
                  <a:extLst>
                    <a:ext uri="{9D8B030D-6E8A-4147-A177-3AD203B41FA5}">
                      <a16:colId xmlns:a16="http://schemas.microsoft.com/office/drawing/2014/main" val="255653514"/>
                    </a:ext>
                  </a:extLst>
                </a:gridCol>
                <a:gridCol w="3278112">
                  <a:extLst>
                    <a:ext uri="{9D8B030D-6E8A-4147-A177-3AD203B41FA5}">
                      <a16:colId xmlns:a16="http://schemas.microsoft.com/office/drawing/2014/main" val="2167121152"/>
                    </a:ext>
                  </a:extLst>
                </a:gridCol>
              </a:tblGrid>
              <a:tr h="474315">
                <a:tc>
                  <a:txBody>
                    <a:bodyPr/>
                    <a:lstStyle/>
                    <a:p>
                      <a:r>
                        <a:rPr lang="en-US" sz="2400" b="1" dirty="0">
                          <a:latin typeface="Times New Roman" panose="02020603050405020304" pitchFamily="18" charset="0"/>
                          <a:cs typeface="Times New Roman" panose="02020603050405020304" pitchFamily="18"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1" i="0" kern="1200" dirty="0" err="1">
                          <a:solidFill>
                            <a:schemeClr val="lt1"/>
                          </a:solidFill>
                          <a:effectLst/>
                          <a:latin typeface="Times New Roman" panose="02020603050405020304" pitchFamily="18" charset="0"/>
                          <a:ea typeface="+mn-ea"/>
                          <a:cs typeface="Times New Roman" panose="02020603050405020304" pitchFamily="18" charset="0"/>
                        </a:rPr>
                        <a:t>NodeMCU</a:t>
                      </a:r>
                      <a:r>
                        <a:rPr lang="en-IN" sz="2400" b="1" i="0" kern="1200" dirty="0">
                          <a:solidFill>
                            <a:schemeClr val="lt1"/>
                          </a:solidFill>
                          <a:effectLst/>
                          <a:latin typeface="Times New Roman" panose="02020603050405020304" pitchFamily="18" charset="0"/>
                          <a:ea typeface="+mn-ea"/>
                          <a:cs typeface="Times New Roman" panose="02020603050405020304" pitchFamily="18" charset="0"/>
                        </a:rPr>
                        <a:t> (ESP8266)</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1" i="0" kern="1200" dirty="0">
                          <a:solidFill>
                            <a:schemeClr val="lt1"/>
                          </a:solidFill>
                          <a:effectLst/>
                          <a:latin typeface="Times New Roman" panose="02020603050405020304" pitchFamily="18" charset="0"/>
                          <a:ea typeface="+mn-ea"/>
                          <a:cs typeface="Times New Roman" panose="02020603050405020304" pitchFamily="18" charset="0"/>
                        </a:rPr>
                        <a:t>ESP32</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766363"/>
                  </a:ext>
                </a:extLst>
              </a:tr>
              <a:tr h="853767">
                <a:tc>
                  <a:txBody>
                    <a:bodyPr/>
                    <a:lstStyle/>
                    <a:p>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CPU</a:t>
                      </a:r>
                      <a:endParaRPr lang="en-US" sz="24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2400" b="1" i="0" kern="1200" dirty="0" err="1">
                          <a:solidFill>
                            <a:schemeClr val="dk1"/>
                          </a:solidFill>
                          <a:effectLst/>
                          <a:latin typeface="Times New Roman" panose="02020603050405020304" pitchFamily="18" charset="0"/>
                          <a:ea typeface="+mn-ea"/>
                          <a:cs typeface="Times New Roman" panose="02020603050405020304" pitchFamily="18" charset="0"/>
                        </a:rPr>
                        <a:t>Tensilica</a:t>
                      </a:r>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2400" b="1" i="0" kern="1200" dirty="0" err="1">
                          <a:solidFill>
                            <a:schemeClr val="dk1"/>
                          </a:solidFill>
                          <a:effectLst/>
                          <a:latin typeface="Times New Roman" panose="02020603050405020304" pitchFamily="18" charset="0"/>
                          <a:ea typeface="+mn-ea"/>
                          <a:cs typeface="Times New Roman" panose="02020603050405020304" pitchFamily="18" charset="0"/>
                        </a:rPr>
                        <a:t>Xtensa</a:t>
                      </a:r>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 LX106</a:t>
                      </a:r>
                      <a:endParaRPr lang="en-IN" sz="2400" b="1"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Dual-core </a:t>
                      </a:r>
                      <a:r>
                        <a:rPr lang="en-IN" sz="2400" b="1" i="0" kern="1200" dirty="0" err="1">
                          <a:solidFill>
                            <a:schemeClr val="dk1"/>
                          </a:solidFill>
                          <a:effectLst/>
                          <a:latin typeface="Times New Roman" panose="02020603050405020304" pitchFamily="18" charset="0"/>
                          <a:ea typeface="+mn-ea"/>
                          <a:cs typeface="Times New Roman" panose="02020603050405020304" pitchFamily="18" charset="0"/>
                        </a:rPr>
                        <a:t>Tensilica</a:t>
                      </a:r>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2400" b="1" i="0" kern="1200" dirty="0" err="1">
                          <a:solidFill>
                            <a:schemeClr val="dk1"/>
                          </a:solidFill>
                          <a:effectLst/>
                          <a:latin typeface="Times New Roman" panose="02020603050405020304" pitchFamily="18" charset="0"/>
                          <a:ea typeface="+mn-ea"/>
                          <a:cs typeface="Times New Roman" panose="02020603050405020304" pitchFamily="18" charset="0"/>
                        </a:rPr>
                        <a:t>Xtensa</a:t>
                      </a:r>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 LX6</a:t>
                      </a:r>
                      <a:endParaRPr lang="en-US" sz="24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0534485"/>
                  </a:ext>
                </a:extLst>
              </a:tr>
              <a:tr h="1612670">
                <a:tc>
                  <a:txBody>
                    <a:bodyPr/>
                    <a:lstStyle/>
                    <a:p>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CPU Frequency</a:t>
                      </a:r>
                      <a:endParaRPr lang="en-US" sz="24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Up to 160 MHz (SW limited to 80MHz)</a:t>
                      </a:r>
                      <a:endParaRPr lang="en-US" sz="24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Up to 240 MHz (single-core)</a:t>
                      </a:r>
                      <a:br>
                        <a:rPr lang="en-IN" sz="2400" b="1" i="0" kern="1200" dirty="0">
                          <a:solidFill>
                            <a:schemeClr val="dk1"/>
                          </a:solidFill>
                          <a:effectLst/>
                          <a:latin typeface="Times New Roman" panose="02020603050405020304" pitchFamily="18" charset="0"/>
                          <a:ea typeface="+mn-ea"/>
                          <a:cs typeface="Times New Roman" panose="02020603050405020304" pitchFamily="18" charset="0"/>
                        </a:rPr>
                      </a:br>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Up to 160 MHz (dual-core)</a:t>
                      </a:r>
                      <a:endParaRPr lang="en-US" sz="24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58988"/>
                  </a:ext>
                </a:extLst>
              </a:tr>
              <a:tr h="853767">
                <a:tc>
                  <a:txBody>
                    <a:bodyPr/>
                    <a:lstStyle/>
                    <a:p>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Wi-Fi Connectivity</a:t>
                      </a:r>
                      <a:endParaRPr lang="en-US" sz="24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Built-in</a:t>
                      </a:r>
                      <a:endParaRPr lang="en-US" sz="24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Built-in</a:t>
                      </a:r>
                      <a:endParaRPr lang="en-US" sz="24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074457"/>
                  </a:ext>
                </a:extLst>
              </a:tr>
              <a:tr h="474315">
                <a:tc>
                  <a:txBody>
                    <a:bodyPr/>
                    <a:lstStyle/>
                    <a:p>
                      <a:r>
                        <a:rPr lang="en-US" sz="2400" b="1" dirty="0">
                          <a:latin typeface="Times New Roman" panose="02020603050405020304" pitchFamily="18" charset="0"/>
                          <a:cs typeface="Times New Roman" panose="02020603050405020304" pitchFamily="18" charset="0"/>
                        </a:rPr>
                        <a:t>ADC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1" i="0" kern="1200" dirty="0">
                          <a:solidFill>
                            <a:schemeClr val="dk1"/>
                          </a:solidFill>
                          <a:effectLst/>
                          <a:latin typeface="Times New Roman" panose="02020603050405020304" pitchFamily="18" charset="0"/>
                          <a:ea typeface="+mn-ea"/>
                          <a:cs typeface="Times New Roman" panose="02020603050405020304" pitchFamily="18" charset="0"/>
                        </a:rPr>
                        <a:t>10-bit</a:t>
                      </a:r>
                      <a:endParaRPr lang="en-US" sz="24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a:latin typeface="Times New Roman" panose="02020603050405020304" pitchFamily="18" charset="0"/>
                          <a:cs typeface="Times New Roman" panose="02020603050405020304" pitchFamily="18" charset="0"/>
                        </a:rPr>
                        <a:t>12-bit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8837370"/>
                  </a:ext>
                </a:extLst>
              </a:tr>
              <a:tr h="474315">
                <a:tc>
                  <a:txBody>
                    <a:bodyPr/>
                    <a:lstStyle/>
                    <a:p>
                      <a:r>
                        <a:rPr lang="en-US" sz="2400" b="1" dirty="0">
                          <a:latin typeface="Times New Roman" panose="02020603050405020304" pitchFamily="18" charset="0"/>
                          <a:cs typeface="Times New Roman" panose="02020603050405020304" pitchFamily="18" charset="0"/>
                        </a:rPr>
                        <a:t>GPIO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a:latin typeface="Times New Roman" panose="02020603050405020304" pitchFamily="18" charset="0"/>
                          <a:cs typeface="Times New Roman" panose="02020603050405020304" pitchFamily="18" charset="0"/>
                        </a:rPr>
                        <a:t>17 GPIO Pins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a:latin typeface="Times New Roman" panose="02020603050405020304" pitchFamily="18" charset="0"/>
                          <a:cs typeface="Times New Roman" panose="02020603050405020304" pitchFamily="18" charset="0"/>
                        </a:rPr>
                        <a:t>34 GPIO Pins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787467"/>
                  </a:ext>
                </a:extLst>
              </a:tr>
              <a:tr h="474315">
                <a:tc>
                  <a:txBody>
                    <a:bodyPr/>
                    <a:lstStyle/>
                    <a:p>
                      <a:r>
                        <a:rPr lang="en-US" sz="2400" b="1" dirty="0">
                          <a:latin typeface="Times New Roman" panose="02020603050405020304" pitchFamily="18" charset="0"/>
                          <a:cs typeface="Times New Roman" panose="02020603050405020304" pitchFamily="18" charset="0"/>
                        </a:rPr>
                        <a:t>Approx. 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₹160-170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a:latin typeface="Times New Roman" panose="02020603050405020304" pitchFamily="18" charset="0"/>
                          <a:cs typeface="Times New Roman" panose="02020603050405020304" pitchFamily="18" charset="0"/>
                        </a:rPr>
                        <a:t>₹390-400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7058032"/>
                  </a:ext>
                </a:extLst>
              </a:tr>
            </a:tbl>
          </a:graphicData>
        </a:graphic>
      </p:graphicFrame>
      <p:sp>
        <p:nvSpPr>
          <p:cNvPr id="2" name="TextBox 1">
            <a:extLst>
              <a:ext uri="{FF2B5EF4-FFF2-40B4-BE49-F238E27FC236}">
                <a16:creationId xmlns:a16="http://schemas.microsoft.com/office/drawing/2014/main" id="{BC3B7B16-65CC-4FF1-9222-8439E7E75636}"/>
              </a:ext>
            </a:extLst>
          </p:cNvPr>
          <p:cNvSpPr txBox="1"/>
          <p:nvPr/>
        </p:nvSpPr>
        <p:spPr>
          <a:xfrm>
            <a:off x="766482" y="157270"/>
            <a:ext cx="3608680"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Why </a:t>
            </a:r>
            <a:r>
              <a:rPr lang="en-US" sz="3600" b="1" dirty="0" err="1">
                <a:latin typeface="Times New Roman" panose="02020603050405020304" pitchFamily="18" charset="0"/>
                <a:cs typeface="Times New Roman" panose="02020603050405020304" pitchFamily="18" charset="0"/>
              </a:rPr>
              <a:t>NodeMCU</a:t>
            </a:r>
            <a:r>
              <a:rPr lang="en-US" sz="3600" b="1" dirty="0">
                <a:latin typeface="Times New Roman" panose="02020603050405020304" pitchFamily="18" charset="0"/>
                <a:cs typeface="Times New Roman" panose="02020603050405020304" pitchFamily="18" charset="0"/>
              </a:rPr>
              <a:t>?</a:t>
            </a:r>
          </a:p>
        </p:txBody>
      </p:sp>
      <p:sp>
        <p:nvSpPr>
          <p:cNvPr id="8" name="Date Placeholder 7">
            <a:extLst>
              <a:ext uri="{FF2B5EF4-FFF2-40B4-BE49-F238E27FC236}">
                <a16:creationId xmlns:a16="http://schemas.microsoft.com/office/drawing/2014/main" id="{DA7D727C-CD1B-4FBF-7B99-12A371058F62}"/>
              </a:ext>
            </a:extLst>
          </p:cNvPr>
          <p:cNvSpPr>
            <a:spLocks noGrp="1"/>
          </p:cNvSpPr>
          <p:nvPr>
            <p:ph type="dt" sz="half" idx="10"/>
          </p:nvPr>
        </p:nvSpPr>
        <p:spPr/>
        <p:txBody>
          <a:bodyPr/>
          <a:lstStyle/>
          <a:p>
            <a:fld id="{629033E4-19EC-5B4E-B457-281B237B2E56}"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a:solidFill>
                <a:schemeClr val="tx1"/>
              </a:solidFill>
              <a:latin typeface="Times New Roman" panose="02020603050405020304" pitchFamily="18"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9CF765EB-DC9A-2BA0-F4BA-221D52DD1AA5}"/>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0" name="Slide Number Placeholder 9">
            <a:extLst>
              <a:ext uri="{FF2B5EF4-FFF2-40B4-BE49-F238E27FC236}">
                <a16:creationId xmlns:a16="http://schemas.microsoft.com/office/drawing/2014/main" id="{59D4530F-F683-81B6-7835-B77D3267237F}"/>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24</a:t>
            </a:fld>
            <a:endParaRPr lang="en-US" b="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170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9759360B-AF0C-C547-EC7C-EA9AAA4C7B72}"/>
              </a:ext>
            </a:extLst>
          </p:cNvPr>
          <p:cNvPicPr>
            <a:picLocks noGrp="1" noChangeAspect="1"/>
          </p:cNvPicPr>
          <p:nvPr>
            <p:ph idx="1"/>
          </p:nvPr>
        </p:nvPicPr>
        <p:blipFill rotWithShape="1">
          <a:blip r:embed="rId2"/>
          <a:srcRect l="574" t="1013" r="646"/>
          <a:stretch/>
        </p:blipFill>
        <p:spPr>
          <a:xfrm>
            <a:off x="868218" y="314036"/>
            <a:ext cx="10658764" cy="5752984"/>
          </a:xfrm>
          <a:prstGeom prst="rect">
            <a:avLst/>
          </a:prstGeom>
          <a:ln w="25400">
            <a:solidFill>
              <a:schemeClr val="tx1"/>
            </a:solidFill>
          </a:ln>
        </p:spPr>
      </p:pic>
      <p:sp>
        <p:nvSpPr>
          <p:cNvPr id="5" name="TextBox 4">
            <a:extLst>
              <a:ext uri="{FF2B5EF4-FFF2-40B4-BE49-F238E27FC236}">
                <a16:creationId xmlns:a16="http://schemas.microsoft.com/office/drawing/2014/main" id="{3670F6FC-DB56-4756-BE95-41D8BAA64C69}"/>
              </a:ext>
            </a:extLst>
          </p:cNvPr>
          <p:cNvSpPr txBox="1"/>
          <p:nvPr/>
        </p:nvSpPr>
        <p:spPr>
          <a:xfrm>
            <a:off x="551330" y="6233486"/>
            <a:ext cx="1152413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RCWL-0516 EMI/EMC Testing using RSA306B Spectrum Analyzer</a:t>
            </a:r>
          </a:p>
        </p:txBody>
      </p:sp>
    </p:spTree>
    <p:extLst>
      <p:ext uri="{BB962C8B-B14F-4D97-AF65-F5344CB8AC3E}">
        <p14:creationId xmlns:p14="http://schemas.microsoft.com/office/powerpoint/2010/main" val="317645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9AA14-3FCE-51D5-2355-878BE09FFFE3}"/>
              </a:ext>
            </a:extLst>
          </p:cNvPr>
          <p:cNvPicPr>
            <a:picLocks noChangeAspect="1"/>
          </p:cNvPicPr>
          <p:nvPr/>
        </p:nvPicPr>
        <p:blipFill>
          <a:blip r:embed="rId2"/>
          <a:stretch>
            <a:fillRect/>
          </a:stretch>
        </p:blipFill>
        <p:spPr>
          <a:xfrm>
            <a:off x="720250" y="211911"/>
            <a:ext cx="10751500" cy="5834928"/>
          </a:xfrm>
          <a:prstGeom prst="rect">
            <a:avLst/>
          </a:prstGeom>
          <a:ln w="25400">
            <a:solidFill>
              <a:schemeClr val="tx1"/>
            </a:solidFill>
          </a:ln>
        </p:spPr>
      </p:pic>
      <p:sp>
        <p:nvSpPr>
          <p:cNvPr id="10" name="TextBox 9">
            <a:extLst>
              <a:ext uri="{FF2B5EF4-FFF2-40B4-BE49-F238E27FC236}">
                <a16:creationId xmlns:a16="http://schemas.microsoft.com/office/drawing/2014/main" id="{A25DE2F7-E52F-FB4C-E80A-F70B8D45715F}"/>
              </a:ext>
            </a:extLst>
          </p:cNvPr>
          <p:cNvSpPr txBox="1"/>
          <p:nvPr/>
        </p:nvSpPr>
        <p:spPr>
          <a:xfrm>
            <a:off x="3802626" y="6184424"/>
            <a:ext cx="4586748"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Arduino Code Snippet</a:t>
            </a:r>
          </a:p>
        </p:txBody>
      </p:sp>
    </p:spTree>
    <p:extLst>
      <p:ext uri="{BB962C8B-B14F-4D97-AF65-F5344CB8AC3E}">
        <p14:creationId xmlns:p14="http://schemas.microsoft.com/office/powerpoint/2010/main" val="351091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5DE2F7-E52F-FB4C-E80A-F70B8D45715F}"/>
              </a:ext>
            </a:extLst>
          </p:cNvPr>
          <p:cNvSpPr txBox="1"/>
          <p:nvPr/>
        </p:nvSpPr>
        <p:spPr>
          <a:xfrm>
            <a:off x="3802626" y="6184424"/>
            <a:ext cx="4586748"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Serial Monitor Status</a:t>
            </a:r>
          </a:p>
        </p:txBody>
      </p:sp>
      <p:pic>
        <p:nvPicPr>
          <p:cNvPr id="2" name="Content Placeholder 4" descr="A screenshot of a computer&#10;&#10;Description automatically generated">
            <a:extLst>
              <a:ext uri="{FF2B5EF4-FFF2-40B4-BE49-F238E27FC236}">
                <a16:creationId xmlns:a16="http://schemas.microsoft.com/office/drawing/2014/main" id="{16C5F8D0-0F40-44EA-9A95-E82994F2865C}"/>
              </a:ext>
            </a:extLst>
          </p:cNvPr>
          <p:cNvPicPr>
            <a:picLocks noGrp="1" noChangeAspect="1"/>
          </p:cNvPicPr>
          <p:nvPr>
            <p:ph idx="1"/>
          </p:nvPr>
        </p:nvPicPr>
        <p:blipFill>
          <a:blip r:embed="rId2"/>
          <a:stretch>
            <a:fillRect/>
          </a:stretch>
        </p:blipFill>
        <p:spPr>
          <a:xfrm>
            <a:off x="838199" y="211911"/>
            <a:ext cx="10515602" cy="5904072"/>
          </a:xfrm>
          <a:ln w="25400">
            <a:solidFill>
              <a:schemeClr val="tx1"/>
            </a:solidFill>
          </a:ln>
        </p:spPr>
      </p:pic>
    </p:spTree>
    <p:extLst>
      <p:ext uri="{BB962C8B-B14F-4D97-AF65-F5344CB8AC3E}">
        <p14:creationId xmlns:p14="http://schemas.microsoft.com/office/powerpoint/2010/main" val="244608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5DE2F7-E52F-FB4C-E80A-F70B8D45715F}"/>
              </a:ext>
            </a:extLst>
          </p:cNvPr>
          <p:cNvSpPr txBox="1"/>
          <p:nvPr/>
        </p:nvSpPr>
        <p:spPr>
          <a:xfrm>
            <a:off x="3802626" y="5779212"/>
            <a:ext cx="4586748"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1</a:t>
            </a:r>
            <a:r>
              <a:rPr lang="en-US" sz="2400" b="1" baseline="30000" dirty="0">
                <a:latin typeface="Times New Roman" panose="02020603050405020304" pitchFamily="18" charset="0"/>
                <a:cs typeface="Times New Roman" panose="02020603050405020304" pitchFamily="18" charset="0"/>
              </a:rPr>
              <a:t>st</a:t>
            </a:r>
            <a:r>
              <a:rPr lang="en-US" sz="2400" b="1" dirty="0">
                <a:latin typeface="Times New Roman" panose="02020603050405020304" pitchFamily="18" charset="0"/>
                <a:cs typeface="Times New Roman" panose="02020603050405020304" pitchFamily="18" charset="0"/>
              </a:rPr>
              <a:t> Prototype-15/01/24</a:t>
            </a:r>
          </a:p>
          <a:p>
            <a:pPr algn="ctr"/>
            <a:endParaRPr lang="en-US" sz="2400" b="1" dirty="0">
              <a:latin typeface="Times New Roman" panose="02020603050405020304" pitchFamily="18" charset="0"/>
              <a:cs typeface="Times New Roman" panose="02020603050405020304" pitchFamily="18" charset="0"/>
            </a:endParaRPr>
          </a:p>
        </p:txBody>
      </p:sp>
      <p:pic>
        <p:nvPicPr>
          <p:cNvPr id="6" name="Content Placeholder 5" descr="A light bulb with wires connected to a circuit board&#10;&#10;Description automatically generated">
            <a:extLst>
              <a:ext uri="{FF2B5EF4-FFF2-40B4-BE49-F238E27FC236}">
                <a16:creationId xmlns:a16="http://schemas.microsoft.com/office/drawing/2014/main" id="{8A109870-DD3E-5C19-8878-FF8F8940C9B9}"/>
              </a:ext>
            </a:extLst>
          </p:cNvPr>
          <p:cNvPicPr>
            <a:picLocks noGrp="1" noChangeAspect="1"/>
          </p:cNvPicPr>
          <p:nvPr>
            <p:ph idx="1"/>
          </p:nvPr>
        </p:nvPicPr>
        <p:blipFill>
          <a:blip r:embed="rId2"/>
          <a:stretch>
            <a:fillRect/>
          </a:stretch>
        </p:blipFill>
        <p:spPr>
          <a:xfrm>
            <a:off x="2436445" y="211911"/>
            <a:ext cx="7319109" cy="5489332"/>
          </a:xfrm>
          <a:ln w="25400">
            <a:solidFill>
              <a:schemeClr val="tx1"/>
            </a:solidFill>
          </a:ln>
        </p:spPr>
      </p:pic>
    </p:spTree>
    <p:extLst>
      <p:ext uri="{BB962C8B-B14F-4D97-AF65-F5344CB8AC3E}">
        <p14:creationId xmlns:p14="http://schemas.microsoft.com/office/powerpoint/2010/main" val="8844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338138" y="121371"/>
            <a:ext cx="10515600" cy="1325563"/>
          </a:xfrm>
        </p:spPr>
        <p:txBody>
          <a:bodyPr>
            <a:normAutofit/>
          </a:bodyPr>
          <a:lstStyle/>
          <a:p>
            <a:r>
              <a:rPr lang="en-US" sz="4200" b="1"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97A72BEC-C50C-C2D7-4693-FD7DAB972AF3}"/>
              </a:ext>
            </a:extLst>
          </p:cNvPr>
          <p:cNvSpPr>
            <a:spLocks noGrp="1"/>
          </p:cNvSpPr>
          <p:nvPr>
            <p:ph idx="1"/>
          </p:nvPr>
        </p:nvSpPr>
        <p:spPr>
          <a:xfrm>
            <a:off x="338137" y="1446934"/>
            <a:ext cx="8272463" cy="4351338"/>
          </a:xfrm>
        </p:spPr>
        <p:txBody>
          <a:bodyPr>
            <a:normAutofit/>
          </a:bodyPr>
          <a:lstStyle/>
          <a:p>
            <a:pPr>
              <a:buFont typeface="Wingdings" pitchFamily="2" charset="2"/>
              <a:buChar char="Ø"/>
            </a:pPr>
            <a:r>
              <a:rPr lang="en-US" sz="3500" b="1" dirty="0">
                <a:latin typeface="Times New Roman" panose="02020603050405020304" pitchFamily="18" charset="0"/>
                <a:cs typeface="Times New Roman" panose="02020603050405020304" pitchFamily="18" charset="0"/>
              </a:rPr>
              <a:t> Introduction and Literature Survey</a:t>
            </a:r>
          </a:p>
          <a:p>
            <a:pPr>
              <a:buFont typeface="Wingdings" pitchFamily="2" charset="2"/>
              <a:buChar char="Ø"/>
            </a:pPr>
            <a:r>
              <a:rPr lang="en-US" sz="3500" b="1" dirty="0">
                <a:latin typeface="Times New Roman" panose="02020603050405020304" pitchFamily="18" charset="0"/>
                <a:cs typeface="Times New Roman" panose="02020603050405020304" pitchFamily="18" charset="0"/>
              </a:rPr>
              <a:t> Goals of BTP</a:t>
            </a:r>
          </a:p>
          <a:p>
            <a:pPr>
              <a:buFont typeface="Wingdings" pitchFamily="2" charset="2"/>
              <a:buChar char="Ø"/>
            </a:pPr>
            <a:r>
              <a:rPr lang="en-US" sz="3500" b="1" dirty="0">
                <a:latin typeface="Times New Roman" panose="02020603050405020304" pitchFamily="18" charset="0"/>
                <a:cs typeface="Times New Roman" panose="02020603050405020304" pitchFamily="18" charset="0"/>
              </a:rPr>
              <a:t> Flow Chart</a:t>
            </a:r>
          </a:p>
          <a:p>
            <a:pPr>
              <a:buFont typeface="Wingdings" pitchFamily="2" charset="2"/>
              <a:buChar char="Ø"/>
            </a:pPr>
            <a:r>
              <a:rPr lang="en-US" sz="3500" b="1" dirty="0">
                <a:latin typeface="Times New Roman" panose="02020603050405020304" pitchFamily="18" charset="0"/>
                <a:cs typeface="Times New Roman" panose="02020603050405020304" pitchFamily="18" charset="0"/>
              </a:rPr>
              <a:t> Experimental Setup</a:t>
            </a:r>
          </a:p>
          <a:p>
            <a:pPr>
              <a:buFont typeface="Wingdings" pitchFamily="2" charset="2"/>
              <a:buChar char="Ø"/>
            </a:pPr>
            <a:r>
              <a:rPr lang="en-US" sz="3500" b="1" dirty="0">
                <a:latin typeface="Times New Roman" panose="02020603050405020304" pitchFamily="18" charset="0"/>
                <a:cs typeface="Times New Roman" panose="02020603050405020304" pitchFamily="18" charset="0"/>
              </a:rPr>
              <a:t> Results and Observation</a:t>
            </a:r>
          </a:p>
          <a:p>
            <a:pPr>
              <a:buFont typeface="Wingdings" pitchFamily="2" charset="2"/>
              <a:buChar char="Ø"/>
            </a:pPr>
            <a:r>
              <a:rPr lang="en-US" sz="3500" b="1" dirty="0">
                <a:latin typeface="Times New Roman" panose="02020603050405020304" pitchFamily="18" charset="0"/>
                <a:cs typeface="Times New Roman" panose="02020603050405020304" pitchFamily="18" charset="0"/>
              </a:rPr>
              <a:t> Timeline and Future Goals</a:t>
            </a:r>
          </a:p>
          <a:p>
            <a:pPr>
              <a:buFont typeface="Wingdings" pitchFamily="2" charset="2"/>
              <a:buChar char="Ø"/>
            </a:pPr>
            <a:r>
              <a:rPr lang="en-US" sz="3500" b="1" dirty="0">
                <a:latin typeface="Times New Roman" panose="02020603050405020304" pitchFamily="18" charset="0"/>
                <a:cs typeface="Times New Roman" panose="02020603050405020304" pitchFamily="18" charset="0"/>
              </a:rPr>
              <a:t> References</a:t>
            </a:r>
          </a:p>
          <a:p>
            <a:pPr>
              <a:buFont typeface="Wingdings" pitchFamily="2" charset="2"/>
              <a:buChar char="Ø"/>
            </a:pPr>
            <a:endParaRPr lang="en-US" sz="3600" b="1" dirty="0">
              <a:latin typeface="Times New Roman" panose="02020603050405020304" pitchFamily="18" charset="0"/>
              <a:cs typeface="Times New Roman" panose="02020603050405020304" pitchFamily="18" charset="0"/>
            </a:endParaRPr>
          </a:p>
          <a:p>
            <a:pPr marL="0" indent="0">
              <a:buNone/>
            </a:pPr>
            <a:endParaRPr lang="en-US" sz="3600" b="1" dirty="0">
              <a:latin typeface="Times New Roman" panose="02020603050405020304" pitchFamily="18" charset="0"/>
              <a:cs typeface="Times New Roman" panose="02020603050405020304" pitchFamily="18" charset="0"/>
            </a:endParaRPr>
          </a:p>
          <a:p>
            <a:pPr>
              <a:buFont typeface="Wingdings" pitchFamily="2" charset="2"/>
              <a:buChar char="Ø"/>
            </a:pPr>
            <a:endParaRPr lang="en-US" sz="36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57EC807-2A88-F8C3-8254-6C243EE2D677}"/>
              </a:ext>
            </a:extLst>
          </p:cNvPr>
          <p:cNvSpPr>
            <a:spLocks noGrp="1"/>
          </p:cNvSpPr>
          <p:nvPr>
            <p:ph type="dt" sz="half" idx="10"/>
          </p:nvPr>
        </p:nvSpPr>
        <p:spPr/>
        <p:txBody>
          <a:bodyPr/>
          <a:lstStyle/>
          <a:p>
            <a:fld id="{8352647F-3A59-BC4A-A3FC-C0F6106C687C}"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D1A3BFCB-F6AB-C80D-75E4-E3A21DEBDA5F}"/>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9" name="Slide Number Placeholder 8">
            <a:extLst>
              <a:ext uri="{FF2B5EF4-FFF2-40B4-BE49-F238E27FC236}">
                <a16:creationId xmlns:a16="http://schemas.microsoft.com/office/drawing/2014/main" id="{6ED30146-5EE8-DC42-9AA4-F88EAD57F795}"/>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2</a:t>
            </a:fld>
            <a:endParaRPr lang="en-US" b="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12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65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8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par>
                          <p:cTn id="28" fill="hold">
                            <p:stCondLst>
                              <p:cond delay="105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5DE2F7-E52F-FB4C-E80A-F70B8D45715F}"/>
              </a:ext>
            </a:extLst>
          </p:cNvPr>
          <p:cNvSpPr txBox="1"/>
          <p:nvPr/>
        </p:nvSpPr>
        <p:spPr>
          <a:xfrm>
            <a:off x="3802626" y="5779212"/>
            <a:ext cx="4586748"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2</a:t>
            </a:r>
            <a:r>
              <a:rPr lang="en-US" sz="2400" b="1" baseline="30000" dirty="0">
                <a:latin typeface="Times New Roman" panose="02020603050405020304" pitchFamily="18" charset="0"/>
                <a:cs typeface="Times New Roman" panose="02020603050405020304" pitchFamily="18" charset="0"/>
              </a:rPr>
              <a:t>nd</a:t>
            </a:r>
            <a:r>
              <a:rPr lang="en-US" sz="2400" b="1" dirty="0">
                <a:latin typeface="Times New Roman" panose="02020603050405020304" pitchFamily="18" charset="0"/>
                <a:cs typeface="Times New Roman" panose="02020603050405020304" pitchFamily="18" charset="0"/>
              </a:rPr>
              <a:t> Prototype-26/01/24</a:t>
            </a:r>
          </a:p>
          <a:p>
            <a:pPr algn="ctr"/>
            <a:endParaRPr lang="en-US" sz="2400" b="1" dirty="0">
              <a:latin typeface="Times New Roman" panose="02020603050405020304" pitchFamily="18" charset="0"/>
              <a:cs typeface="Times New Roman" panose="02020603050405020304" pitchFamily="18" charset="0"/>
            </a:endParaRPr>
          </a:p>
        </p:txBody>
      </p:sp>
      <p:pic>
        <p:nvPicPr>
          <p:cNvPr id="5" name="Content Placeholder 4" descr="Several electronic devices on a table&#10;&#10;Description automatically generated">
            <a:extLst>
              <a:ext uri="{FF2B5EF4-FFF2-40B4-BE49-F238E27FC236}">
                <a16:creationId xmlns:a16="http://schemas.microsoft.com/office/drawing/2014/main" id="{08ABC383-05D2-EE43-19C5-5E7156B92E35}"/>
              </a:ext>
            </a:extLst>
          </p:cNvPr>
          <p:cNvPicPr>
            <a:picLocks noGrp="1" noChangeAspect="1"/>
          </p:cNvPicPr>
          <p:nvPr>
            <p:ph idx="1"/>
          </p:nvPr>
        </p:nvPicPr>
        <p:blipFill>
          <a:blip r:embed="rId2"/>
          <a:stretch>
            <a:fillRect/>
          </a:stretch>
        </p:blipFill>
        <p:spPr>
          <a:xfrm>
            <a:off x="2610529" y="247791"/>
            <a:ext cx="6970942" cy="5228206"/>
          </a:xfrm>
          <a:ln w="25400">
            <a:solidFill>
              <a:schemeClr val="tx1"/>
            </a:solidFill>
          </a:ln>
        </p:spPr>
      </p:pic>
    </p:spTree>
    <p:extLst>
      <p:ext uri="{BB962C8B-B14F-4D97-AF65-F5344CB8AC3E}">
        <p14:creationId xmlns:p14="http://schemas.microsoft.com/office/powerpoint/2010/main" val="418975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5DE2F7-E52F-FB4C-E80A-F70B8D45715F}"/>
              </a:ext>
            </a:extLst>
          </p:cNvPr>
          <p:cNvSpPr txBox="1"/>
          <p:nvPr/>
        </p:nvSpPr>
        <p:spPr>
          <a:xfrm>
            <a:off x="3802626" y="5779212"/>
            <a:ext cx="4586748"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MQTT Protocol</a:t>
            </a:r>
          </a:p>
          <a:p>
            <a:pPr algn="ctr"/>
            <a:endParaRPr lang="en-US" sz="2400" b="1" dirty="0">
              <a:latin typeface="Times New Roman" panose="02020603050405020304" pitchFamily="18" charset="0"/>
              <a:cs typeface="Times New Roman" panose="02020603050405020304" pitchFamily="18" charset="0"/>
            </a:endParaRPr>
          </a:p>
        </p:txBody>
      </p:sp>
      <p:pic>
        <p:nvPicPr>
          <p:cNvPr id="1028" name="Picture 4" descr="ESP8266 NodeMCU MQTT – Publish BME680 Sensor Readings (Arduino) | Random  Nerd Tutorials">
            <a:extLst>
              <a:ext uri="{FF2B5EF4-FFF2-40B4-BE49-F238E27FC236}">
                <a16:creationId xmlns:a16="http://schemas.microsoft.com/office/drawing/2014/main" id="{7ED00F60-CC1A-5778-9138-DE4E9C44E8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2218" y="247791"/>
            <a:ext cx="7187564" cy="5260464"/>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02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5DE2F7-E52F-FB4C-E80A-F70B8D45715F}"/>
              </a:ext>
            </a:extLst>
          </p:cNvPr>
          <p:cNvSpPr txBox="1"/>
          <p:nvPr/>
        </p:nvSpPr>
        <p:spPr>
          <a:xfrm>
            <a:off x="3802626" y="5779212"/>
            <a:ext cx="4586748" cy="830997"/>
          </a:xfrm>
          <a:prstGeom prst="rect">
            <a:avLst/>
          </a:prstGeom>
          <a:noFill/>
        </p:spPr>
        <p:txBody>
          <a:bodyPr wrap="square" rtlCol="0">
            <a:spAutoFit/>
          </a:bodyPr>
          <a:lstStyle/>
          <a:p>
            <a:pPr algn="ctr"/>
            <a:r>
              <a:rPr lang="en-US" sz="2400" b="1" dirty="0" err="1">
                <a:latin typeface="Times New Roman" panose="02020603050405020304" pitchFamily="18" charset="0"/>
                <a:cs typeface="Times New Roman" panose="02020603050405020304" pitchFamily="18" charset="0"/>
              </a:rPr>
              <a:t>Transformerless</a:t>
            </a:r>
            <a:r>
              <a:rPr lang="en-US" sz="2400" b="1" dirty="0">
                <a:latin typeface="Times New Roman" panose="02020603050405020304" pitchFamily="18" charset="0"/>
                <a:cs typeface="Times New Roman" panose="02020603050405020304" pitchFamily="18" charset="0"/>
              </a:rPr>
              <a:t> Power Supply</a:t>
            </a:r>
          </a:p>
          <a:p>
            <a:pPr algn="ctr"/>
            <a:endParaRPr lang="en-US" sz="2400" b="1" dirty="0">
              <a:latin typeface="Times New Roman" panose="02020603050405020304" pitchFamily="18" charset="0"/>
              <a:cs typeface="Times New Roman" panose="02020603050405020304" pitchFamily="18" charset="0"/>
            </a:endParaRPr>
          </a:p>
        </p:txBody>
      </p:sp>
      <p:pic>
        <p:nvPicPr>
          <p:cNvPr id="4" name="Content Placeholder 3" descr="A close-up of a circuit board&#10;&#10;Description automatically generated">
            <a:extLst>
              <a:ext uri="{FF2B5EF4-FFF2-40B4-BE49-F238E27FC236}">
                <a16:creationId xmlns:a16="http://schemas.microsoft.com/office/drawing/2014/main" id="{788CAFC7-3C40-A249-7849-C28EE11B4DB8}"/>
              </a:ext>
            </a:extLst>
          </p:cNvPr>
          <p:cNvPicPr>
            <a:picLocks noGrp="1" noChangeAspect="1"/>
          </p:cNvPicPr>
          <p:nvPr>
            <p:ph idx="1"/>
          </p:nvPr>
        </p:nvPicPr>
        <p:blipFill>
          <a:blip r:embed="rId2"/>
          <a:stretch>
            <a:fillRect/>
          </a:stretch>
        </p:blipFill>
        <p:spPr>
          <a:xfrm>
            <a:off x="1634871" y="668611"/>
            <a:ext cx="8922257" cy="4581306"/>
          </a:xfrm>
          <a:ln w="25400">
            <a:solidFill>
              <a:schemeClr val="accent1"/>
            </a:solidFill>
          </a:ln>
        </p:spPr>
      </p:pic>
    </p:spTree>
    <p:extLst>
      <p:ext uri="{BB962C8B-B14F-4D97-AF65-F5344CB8AC3E}">
        <p14:creationId xmlns:p14="http://schemas.microsoft.com/office/powerpoint/2010/main" val="7855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202181" y="108112"/>
            <a:ext cx="10528445" cy="657759"/>
          </a:xfrm>
        </p:spPr>
        <p:txBody>
          <a:bodyPr>
            <a:normAutofit/>
          </a:bodyPr>
          <a:lstStyle/>
          <a:p>
            <a:r>
              <a:rPr lang="en-US" sz="3600" b="1" dirty="0">
                <a:latin typeface="Times New Roman" panose="02020603050405020304" pitchFamily="18" charset="0"/>
                <a:cs typeface="Times New Roman" panose="02020603050405020304" pitchFamily="18" charset="0"/>
              </a:rPr>
              <a:t>Introduction and Literature Survey:</a:t>
            </a:r>
          </a:p>
        </p:txBody>
      </p:sp>
      <p:sp>
        <p:nvSpPr>
          <p:cNvPr id="3" name="Content Placeholder 2">
            <a:extLst>
              <a:ext uri="{FF2B5EF4-FFF2-40B4-BE49-F238E27FC236}">
                <a16:creationId xmlns:a16="http://schemas.microsoft.com/office/drawing/2014/main" id="{97A72BEC-C50C-C2D7-4693-FD7DAB972AF3}"/>
              </a:ext>
            </a:extLst>
          </p:cNvPr>
          <p:cNvSpPr>
            <a:spLocks noGrp="1"/>
          </p:cNvSpPr>
          <p:nvPr>
            <p:ph idx="1"/>
          </p:nvPr>
        </p:nvSpPr>
        <p:spPr>
          <a:xfrm>
            <a:off x="202181" y="639197"/>
            <a:ext cx="11880000" cy="3600000"/>
          </a:xfrm>
        </p:spPr>
        <p:txBody>
          <a:bodyPr anchor="ctr">
            <a:noAutofit/>
          </a:bodyPr>
          <a:lstStyle/>
          <a:p>
            <a:pPr marL="285750" indent="-285750" algn="just">
              <a:buFont typeface="Wingdings" panose="05000000000000000000" pitchFamily="2" charset="2"/>
              <a:buChar char="Ø"/>
            </a:pPr>
            <a:r>
              <a:rPr lang="en-US" sz="2400" b="1" dirty="0">
                <a:solidFill>
                  <a:srgbClr val="0033CC"/>
                </a:solidFill>
                <a:latin typeface="Times New Roman" panose="02020603050405020304" pitchFamily="18" charset="0"/>
                <a:cs typeface="Times New Roman" panose="02020603050405020304" pitchFamily="18" charset="0"/>
              </a:rPr>
              <a:t>Occupancy Sensor Effectiveness: </a:t>
            </a:r>
            <a:r>
              <a:rPr lang="en-US" sz="2400" b="1" dirty="0">
                <a:latin typeface="Times New Roman" panose="02020603050405020304" pitchFamily="18" charset="0"/>
                <a:cs typeface="Times New Roman" panose="02020603050405020304" pitchFamily="18" charset="0"/>
              </a:rPr>
              <a:t>Research in smart homes demonstrates the effectiveness of occupancy sensors in optimizing energy consumption. Studies like Liu et al. (2014) showcase their ability to detect presence and adjust appliance usage accordingly </a:t>
            </a:r>
            <a:r>
              <a:rPr lang="en-US" sz="2400" b="1" dirty="0">
                <a:solidFill>
                  <a:srgbClr val="00B0F0"/>
                </a:solidFill>
                <a:latin typeface="Times New Roman" panose="02020603050405020304" pitchFamily="18" charset="0"/>
                <a:cs typeface="Times New Roman" panose="02020603050405020304" pitchFamily="18" charset="0"/>
              </a:rPr>
              <a:t>[1]</a:t>
            </a:r>
            <a:r>
              <a:rPr lang="en-US" sz="2400" b="1" dirty="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sz="2400" b="1" dirty="0">
                <a:solidFill>
                  <a:srgbClr val="0033CC"/>
                </a:solidFill>
                <a:latin typeface="Times New Roman" panose="02020603050405020304" pitchFamily="18" charset="0"/>
                <a:cs typeface="Times New Roman" panose="02020603050405020304" pitchFamily="18" charset="0"/>
              </a:rPr>
              <a:t>Market Trend: </a:t>
            </a:r>
            <a:r>
              <a:rPr lang="en-US" sz="2400" b="1" dirty="0">
                <a:latin typeface="Times New Roman" panose="02020603050405020304" pitchFamily="18" charset="0"/>
                <a:cs typeface="Times New Roman" panose="02020603050405020304" pitchFamily="18" charset="0"/>
              </a:rPr>
              <a:t>The growth of the smart appliance market, highlighted by market research </a:t>
            </a:r>
            <a:r>
              <a:rPr lang="en-US" sz="2400" b="1" dirty="0">
                <a:solidFill>
                  <a:srgbClr val="00B0F0"/>
                </a:solidFill>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 indicates a consumer interest in intelligent and energy-efficient devices.</a:t>
            </a:r>
          </a:p>
          <a:p>
            <a:pPr marL="285750" indent="-285750" algn="just">
              <a:buFont typeface="Wingdings" panose="05000000000000000000" pitchFamily="2" charset="2"/>
              <a:buChar char="Ø"/>
            </a:pPr>
            <a:r>
              <a:rPr lang="en-US" sz="2400" b="1" dirty="0">
                <a:solidFill>
                  <a:srgbClr val="0033CC"/>
                </a:solidFill>
                <a:latin typeface="Times New Roman" panose="02020603050405020304" pitchFamily="18" charset="0"/>
                <a:cs typeface="Times New Roman" panose="02020603050405020304" pitchFamily="18" charset="0"/>
              </a:rPr>
              <a:t>Integration Potential: </a:t>
            </a:r>
            <a:r>
              <a:rPr lang="en-US" sz="2400" b="1" dirty="0">
                <a:latin typeface="Times New Roman" panose="02020603050405020304" pitchFamily="18" charset="0"/>
                <a:cs typeface="Times New Roman" panose="02020603050405020304" pitchFamily="18" charset="0"/>
              </a:rPr>
              <a:t>Studies like Zhou et al. (2009) exploring intelligent control systems for appliances via the internet </a:t>
            </a:r>
            <a:r>
              <a:rPr lang="en-US" sz="2400" b="1" dirty="0">
                <a:solidFill>
                  <a:srgbClr val="00B0F0"/>
                </a:solidFill>
                <a:latin typeface="Times New Roman" panose="02020603050405020304" pitchFamily="18" charset="0"/>
                <a:cs typeface="Times New Roman" panose="02020603050405020304" pitchFamily="18" charset="0"/>
              </a:rPr>
              <a:t>[3] </a:t>
            </a:r>
            <a:r>
              <a:rPr lang="en-US" sz="2400" b="1" dirty="0">
                <a:latin typeface="Times New Roman" panose="02020603050405020304" pitchFamily="18" charset="0"/>
                <a:cs typeface="Times New Roman" panose="02020603050405020304" pitchFamily="18" charset="0"/>
              </a:rPr>
              <a:t>further emphasize the potential for integrating IoT technology into traditional appliances.</a:t>
            </a:r>
            <a:endParaRPr lang="en-US" sz="2400" b="1" dirty="0"/>
          </a:p>
        </p:txBody>
      </p:sp>
      <p:sp>
        <p:nvSpPr>
          <p:cNvPr id="4" name="Title 1">
            <a:extLst>
              <a:ext uri="{FF2B5EF4-FFF2-40B4-BE49-F238E27FC236}">
                <a16:creationId xmlns:a16="http://schemas.microsoft.com/office/drawing/2014/main" id="{C428B88B-2638-1DEE-DB6D-B9A05921BFEE}"/>
              </a:ext>
            </a:extLst>
          </p:cNvPr>
          <p:cNvSpPr txBox="1">
            <a:spLocks/>
          </p:cNvSpPr>
          <p:nvPr/>
        </p:nvSpPr>
        <p:spPr>
          <a:xfrm>
            <a:off x="346316" y="3673422"/>
            <a:ext cx="105284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Goals of BTP:</a:t>
            </a: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39" name="Content Placeholder 2">
            <a:extLst>
              <a:ext uri="{FF2B5EF4-FFF2-40B4-BE49-F238E27FC236}">
                <a16:creationId xmlns:a16="http://schemas.microsoft.com/office/drawing/2014/main" id="{1066503C-2CB3-51C2-407A-2AB294814193}"/>
              </a:ext>
            </a:extLst>
          </p:cNvPr>
          <p:cNvSpPr txBox="1">
            <a:spLocks/>
          </p:cNvSpPr>
          <p:nvPr/>
        </p:nvSpPr>
        <p:spPr>
          <a:xfrm>
            <a:off x="338136" y="4471069"/>
            <a:ext cx="11608090" cy="21388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5913" indent="-315913" algn="just">
              <a:buFont typeface="Wingdings" pitchFamily="2" charset="2"/>
              <a:buChar char="Ø"/>
            </a:pPr>
            <a:r>
              <a:rPr lang="en-US" sz="2400" b="1" dirty="0">
                <a:latin typeface="Times New Roman" panose="02020603050405020304" pitchFamily="18" charset="0"/>
                <a:cs typeface="Times New Roman" panose="02020603050405020304" pitchFamily="18" charset="0"/>
              </a:rPr>
              <a:t>To design and implement a network of Radar based IoT nodes for motion detection  and power optimization for classrooms and corporate board meeting rooms.</a:t>
            </a:r>
          </a:p>
          <a:p>
            <a:pPr marL="315913" indent="-315913" algn="just">
              <a:buFont typeface="Wingdings" pitchFamily="2" charset="2"/>
              <a:buChar char="Ø"/>
            </a:pPr>
            <a:r>
              <a:rPr lang="en-US" sz="2400" b="1" dirty="0">
                <a:latin typeface="Times New Roman" panose="02020603050405020304" pitchFamily="18" charset="0"/>
                <a:cs typeface="Times New Roman" panose="02020603050405020304" pitchFamily="18" charset="0"/>
              </a:rPr>
              <a:t>Deploy multiple detection nodes strategically within the room to achieve robust motion detection, comprehensive coverage and share power consumption to users distributed in a hierarchal way.</a:t>
            </a:r>
            <a:endParaRPr lang="en-US" sz="2400" b="1" dirty="0"/>
          </a:p>
        </p:txBody>
      </p:sp>
      <p:sp>
        <p:nvSpPr>
          <p:cNvPr id="5" name="Date Placeholder 4">
            <a:extLst>
              <a:ext uri="{FF2B5EF4-FFF2-40B4-BE49-F238E27FC236}">
                <a16:creationId xmlns:a16="http://schemas.microsoft.com/office/drawing/2014/main" id="{643A563B-DE35-841D-2401-839874DFCEDD}"/>
              </a:ext>
            </a:extLst>
          </p:cNvPr>
          <p:cNvSpPr>
            <a:spLocks noGrp="1"/>
          </p:cNvSpPr>
          <p:nvPr>
            <p:ph type="dt" sz="half" idx="10"/>
          </p:nvPr>
        </p:nvSpPr>
        <p:spPr/>
        <p:txBody>
          <a:bodyPr/>
          <a:lstStyle/>
          <a:p>
            <a:fld id="{07B78E65-4F90-D94F-9831-393A0D811B2B}"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794CA469-33FD-6748-D581-F486279B424B}"/>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1" name="Slide Number Placeholder 10">
            <a:extLst>
              <a:ext uri="{FF2B5EF4-FFF2-40B4-BE49-F238E27FC236}">
                <a16:creationId xmlns:a16="http://schemas.microsoft.com/office/drawing/2014/main" id="{8B9501FB-8556-BC84-CF84-D1FC00088FD7}"/>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3</a:t>
            </a:fld>
            <a:endParaRPr lang="en-US" b="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43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
                                            <p:txEl>
                                              <p:pRg st="0" end="0"/>
                                            </p:txEl>
                                          </p:spTgt>
                                        </p:tgtEl>
                                        <p:attrNameLst>
                                          <p:attrName>style.visibility</p:attrName>
                                        </p:attrNameLst>
                                      </p:cBhvr>
                                      <p:to>
                                        <p:strVal val="visible"/>
                                      </p:to>
                                    </p:set>
                                    <p:animEffect transition="in" filter="fade">
                                      <p:cBhvr>
                                        <p:cTn id="27" dur="1000"/>
                                        <p:tgtEl>
                                          <p:spTgt spid="3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
                                            <p:txEl>
                                              <p:pRg st="1" end="1"/>
                                            </p:txEl>
                                          </p:spTgt>
                                        </p:tgtEl>
                                        <p:attrNameLst>
                                          <p:attrName>style.visibility</p:attrName>
                                        </p:attrNameLst>
                                      </p:cBhvr>
                                      <p:to>
                                        <p:strVal val="visible"/>
                                      </p:to>
                                    </p:set>
                                    <p:animEffect transition="in" filter="fade">
                                      <p:cBhvr>
                                        <p:cTn id="32" dur="1000"/>
                                        <p:tgtEl>
                                          <p:spTgt spid="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3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81D363-B99A-7F57-0DDB-8DB50A9F6BF6}"/>
              </a:ext>
            </a:extLst>
          </p:cNvPr>
          <p:cNvSpPr txBox="1">
            <a:spLocks/>
          </p:cNvSpPr>
          <p:nvPr/>
        </p:nvSpPr>
        <p:spPr>
          <a:xfrm>
            <a:off x="349992" y="228236"/>
            <a:ext cx="10515600" cy="6841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latin typeface="Times New Roman" panose="02020603050405020304" pitchFamily="18" charset="0"/>
                <a:cs typeface="Times New Roman" panose="02020603050405020304" pitchFamily="18" charset="0"/>
              </a:rPr>
              <a:t>Importance of Motion Detection in IoT:</a:t>
            </a:r>
          </a:p>
        </p:txBody>
      </p:sp>
      <p:sp>
        <p:nvSpPr>
          <p:cNvPr id="8" name="Freeform: Shape 7">
            <a:extLst>
              <a:ext uri="{FF2B5EF4-FFF2-40B4-BE49-F238E27FC236}">
                <a16:creationId xmlns:a16="http://schemas.microsoft.com/office/drawing/2014/main" id="{B9A9C5F1-253A-772A-CFB8-72EF8806FE13}"/>
              </a:ext>
            </a:extLst>
          </p:cNvPr>
          <p:cNvSpPr/>
          <p:nvPr/>
        </p:nvSpPr>
        <p:spPr>
          <a:xfrm>
            <a:off x="838200" y="1442963"/>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a:ln w="25400">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GB" sz="2800" b="1" kern="1200" dirty="0">
              <a:latin typeface="Times New Roman" panose="02020603050405020304" pitchFamily="18" charset="0"/>
              <a:cs typeface="Times New Roman" panose="02020603050405020304" pitchFamily="18" charset="0"/>
            </a:endParaRPr>
          </a:p>
          <a:p>
            <a:pPr marL="0" lvl="0" indent="0" algn="ctr" defTabSz="1244600">
              <a:lnSpc>
                <a:spcPct val="90000"/>
              </a:lnSpc>
              <a:spcBef>
                <a:spcPct val="0"/>
              </a:spcBef>
              <a:spcAft>
                <a:spcPct val="35000"/>
              </a:spcAft>
              <a:buNone/>
            </a:pPr>
            <a:r>
              <a:rPr lang="en-GB" sz="2800" b="1" kern="1200" dirty="0">
                <a:latin typeface="Times New Roman" panose="02020603050405020304" pitchFamily="18" charset="0"/>
                <a:cs typeface="Times New Roman" panose="02020603050405020304" pitchFamily="18" charset="0"/>
              </a:rPr>
              <a:t>Enhanced Security</a:t>
            </a:r>
          </a:p>
          <a:p>
            <a:pPr marL="0" lvl="0" indent="0" algn="ctr" defTabSz="1244600">
              <a:lnSpc>
                <a:spcPct val="90000"/>
              </a:lnSpc>
              <a:spcBef>
                <a:spcPct val="0"/>
              </a:spcBef>
              <a:spcAft>
                <a:spcPct val="35000"/>
              </a:spcAft>
              <a:buNone/>
            </a:pPr>
            <a:endParaRPr lang="en-GB" sz="2800" b="1" kern="1200" dirty="0">
              <a:latin typeface="Times New Roman" panose="02020603050405020304" pitchFamily="18" charset="0"/>
              <a:cs typeface="Times New Roman" panose="02020603050405020304" pitchFamily="18" charset="0"/>
            </a:endParaRPr>
          </a:p>
        </p:txBody>
      </p:sp>
      <p:sp>
        <p:nvSpPr>
          <p:cNvPr id="10" name="Freeform: Shape 9">
            <a:extLst>
              <a:ext uri="{FF2B5EF4-FFF2-40B4-BE49-F238E27FC236}">
                <a16:creationId xmlns:a16="http://schemas.microsoft.com/office/drawing/2014/main" id="{8D010B1B-673C-2E9A-029C-E2FBC508C18D}"/>
              </a:ext>
            </a:extLst>
          </p:cNvPr>
          <p:cNvSpPr/>
          <p:nvPr/>
        </p:nvSpPr>
        <p:spPr>
          <a:xfrm>
            <a:off x="4452937" y="1442963"/>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a:ln w="25400">
            <a:solidFill>
              <a:schemeClr val="accent3">
                <a:lumMod val="40000"/>
                <a:lumOff val="6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dirty="0">
                <a:latin typeface="Times New Roman" panose="02020603050405020304" pitchFamily="18" charset="0"/>
                <a:cs typeface="Times New Roman" panose="02020603050405020304" pitchFamily="18" charset="0"/>
              </a:rPr>
              <a:t>Energy Conservation</a:t>
            </a:r>
          </a:p>
        </p:txBody>
      </p:sp>
      <p:sp>
        <p:nvSpPr>
          <p:cNvPr id="11" name="Freeform: Shape 10">
            <a:extLst>
              <a:ext uri="{FF2B5EF4-FFF2-40B4-BE49-F238E27FC236}">
                <a16:creationId xmlns:a16="http://schemas.microsoft.com/office/drawing/2014/main" id="{A3E71E03-68E4-84AE-C5CA-50C1A1669BDE}"/>
              </a:ext>
            </a:extLst>
          </p:cNvPr>
          <p:cNvSpPr/>
          <p:nvPr/>
        </p:nvSpPr>
        <p:spPr>
          <a:xfrm>
            <a:off x="8067675" y="1442963"/>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a:ln w="25400">
            <a:solidFill>
              <a:schemeClr val="accent4">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dirty="0">
                <a:latin typeface="Times New Roman" panose="02020603050405020304" pitchFamily="18" charset="0"/>
                <a:cs typeface="Times New Roman" panose="02020603050405020304" pitchFamily="18" charset="0"/>
              </a:rPr>
              <a:t>Data-Driven Insights</a:t>
            </a:r>
          </a:p>
        </p:txBody>
      </p:sp>
      <p:sp>
        <p:nvSpPr>
          <p:cNvPr id="12" name="Freeform: Shape 11">
            <a:extLst>
              <a:ext uri="{FF2B5EF4-FFF2-40B4-BE49-F238E27FC236}">
                <a16:creationId xmlns:a16="http://schemas.microsoft.com/office/drawing/2014/main" id="{86DD524C-8A89-ABB9-AFA2-444F80395162}"/>
              </a:ext>
            </a:extLst>
          </p:cNvPr>
          <p:cNvSpPr/>
          <p:nvPr/>
        </p:nvSpPr>
        <p:spPr>
          <a:xfrm>
            <a:off x="2645568" y="3743251"/>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a:ln w="25400">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dirty="0">
                <a:latin typeface="Times New Roman" panose="02020603050405020304" pitchFamily="18" charset="0"/>
                <a:cs typeface="Times New Roman" panose="02020603050405020304" pitchFamily="18" charset="0"/>
              </a:rPr>
              <a:t>Optimized User Experience</a:t>
            </a:r>
          </a:p>
        </p:txBody>
      </p:sp>
      <p:sp>
        <p:nvSpPr>
          <p:cNvPr id="13" name="Freeform: Shape 12">
            <a:extLst>
              <a:ext uri="{FF2B5EF4-FFF2-40B4-BE49-F238E27FC236}">
                <a16:creationId xmlns:a16="http://schemas.microsoft.com/office/drawing/2014/main" id="{96B8C112-80B2-F83A-B1B2-86D9E7A16AC9}"/>
              </a:ext>
            </a:extLst>
          </p:cNvPr>
          <p:cNvSpPr/>
          <p:nvPr/>
        </p:nvSpPr>
        <p:spPr>
          <a:xfrm>
            <a:off x="6260306" y="3743251"/>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a:ln w="25400">
            <a:solidFill>
              <a:schemeClr val="accent6">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dirty="0">
                <a:latin typeface="Times New Roman" panose="02020603050405020304" pitchFamily="18" charset="0"/>
                <a:cs typeface="Times New Roman" panose="02020603050405020304" pitchFamily="18" charset="0"/>
              </a:rPr>
              <a:t>Healthcare Monitoring</a:t>
            </a:r>
          </a:p>
        </p:txBody>
      </p:sp>
      <p:sp>
        <p:nvSpPr>
          <p:cNvPr id="2" name="Date Placeholder 1">
            <a:extLst>
              <a:ext uri="{FF2B5EF4-FFF2-40B4-BE49-F238E27FC236}">
                <a16:creationId xmlns:a16="http://schemas.microsoft.com/office/drawing/2014/main" id="{8F507287-42DA-9227-E491-DB3F523EBD33}"/>
              </a:ext>
            </a:extLst>
          </p:cNvPr>
          <p:cNvSpPr>
            <a:spLocks noGrp="1"/>
          </p:cNvSpPr>
          <p:nvPr>
            <p:ph type="dt" sz="half" idx="10"/>
          </p:nvPr>
        </p:nvSpPr>
        <p:spPr/>
        <p:txBody>
          <a:bodyPr/>
          <a:lstStyle/>
          <a:p>
            <a:fld id="{4361AB66-F412-F546-A12E-35F7CB75CD8C}"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a:solidFill>
                <a:schemeClr val="tx1"/>
              </a:solidFill>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927EE7A-0CD4-36BE-3840-5C57FC5D40CF}"/>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9" name="Slide Number Placeholder 8">
            <a:extLst>
              <a:ext uri="{FF2B5EF4-FFF2-40B4-BE49-F238E27FC236}">
                <a16:creationId xmlns:a16="http://schemas.microsoft.com/office/drawing/2014/main" id="{4CCA4B9E-9DCF-A653-99EC-56B313F4D1EE}"/>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4</a:t>
            </a:fld>
            <a:endParaRPr lang="en-US" b="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44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81D363-B99A-7F57-0DDB-8DB50A9F6BF6}"/>
              </a:ext>
            </a:extLst>
          </p:cNvPr>
          <p:cNvSpPr txBox="1">
            <a:spLocks/>
          </p:cNvSpPr>
          <p:nvPr/>
        </p:nvSpPr>
        <p:spPr>
          <a:xfrm>
            <a:off x="304800" y="217441"/>
            <a:ext cx="5646057" cy="12920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latin typeface="Times New Roman" panose="02020603050405020304" pitchFamily="18" charset="0"/>
                <a:cs typeface="Times New Roman" panose="02020603050405020304" pitchFamily="18" charset="0"/>
              </a:rPr>
              <a:t>Flow Chart</a:t>
            </a:r>
            <a:br>
              <a:rPr lang="en-US" sz="4200" b="1" dirty="0">
                <a:latin typeface="Times New Roman" panose="02020603050405020304" pitchFamily="18" charset="0"/>
                <a:cs typeface="Times New Roman" panose="02020603050405020304" pitchFamily="18" charset="0"/>
              </a:rPr>
            </a:br>
            <a:endParaRPr lang="en-US" sz="42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2ACE0C8-703F-F74F-D1BD-CC2573663505}"/>
              </a:ext>
            </a:extLst>
          </p:cNvPr>
          <p:cNvSpPr>
            <a:spLocks noGrp="1"/>
          </p:cNvSpPr>
          <p:nvPr>
            <p:ph type="dt" sz="half" idx="10"/>
          </p:nvPr>
        </p:nvSpPr>
        <p:spPr/>
        <p:txBody>
          <a:bodyPr/>
          <a:lstStyle/>
          <a:p>
            <a:fld id="{750652A3-9F02-BF47-94DA-D3EC790B0003}"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a:solidFill>
                <a:schemeClr val="tx1"/>
              </a:solidFill>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BC4CC3DC-F7CF-6026-3CFE-33C1B3C9B606}"/>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9" name="Slide Number Placeholder 8">
            <a:extLst>
              <a:ext uri="{FF2B5EF4-FFF2-40B4-BE49-F238E27FC236}">
                <a16:creationId xmlns:a16="http://schemas.microsoft.com/office/drawing/2014/main" id="{1B163883-8710-EE6F-DD5F-BBA449EB7F24}"/>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5</a:t>
            </a:fld>
            <a:endParaRPr lang="en-US" b="1">
              <a:solidFill>
                <a:schemeClr val="tx1"/>
              </a:solidFill>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B6B12B7C-1FD2-9EFD-2CB0-EE5EF84A3704}"/>
              </a:ext>
            </a:extLst>
          </p:cNvPr>
          <p:cNvSpPr>
            <a:spLocks noChangeAspect="1"/>
          </p:cNvSpPr>
          <p:nvPr/>
        </p:nvSpPr>
        <p:spPr>
          <a:xfrm>
            <a:off x="2341879" y="1268746"/>
            <a:ext cx="2540665" cy="772556"/>
          </a:xfrm>
          <a:prstGeom prst="ellipse">
            <a:avLst/>
          </a:prstGeom>
          <a:solidFill>
            <a:schemeClr val="accent2">
              <a:lumMod val="40000"/>
              <a:lumOff val="6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sz="2200" b="1" i="0" dirty="0">
              <a:solidFill>
                <a:srgbClr val="000000"/>
              </a:solidFill>
              <a:latin typeface="Times New Roman" panose="02020603050405020304" pitchFamily="18" charset="0"/>
              <a:cs typeface="Times New Roman" panose="02020603050405020304" pitchFamily="18" charset="0"/>
            </a:endParaRPr>
          </a:p>
          <a:p>
            <a:pPr algn="ctr"/>
            <a:endParaRPr lang="en-IN" sz="2200" b="1" dirty="0">
              <a:solidFill>
                <a:srgbClr val="000000"/>
              </a:solidFill>
              <a:latin typeface="Times New Roman" panose="02020603050405020304" pitchFamily="18" charset="0"/>
              <a:cs typeface="Times New Roman" panose="02020603050405020304" pitchFamily="18" charset="0"/>
            </a:endParaRPr>
          </a:p>
          <a:p>
            <a:pPr algn="ctr"/>
            <a:r>
              <a:rPr lang="en-IN" sz="2200" b="1" i="0" dirty="0">
                <a:solidFill>
                  <a:srgbClr val="000000"/>
                </a:solidFill>
                <a:latin typeface="Times New Roman" panose="02020603050405020304" pitchFamily="18" charset="0"/>
                <a:cs typeface="Times New Roman" panose="02020603050405020304" pitchFamily="18" charset="0"/>
              </a:rPr>
              <a:t>Node Power</a:t>
            </a:r>
            <a:endParaRPr lang="en-IN" sz="2200" b="1" dirty="0">
              <a:solidFill>
                <a:srgbClr val="000000"/>
              </a:solidFill>
              <a:latin typeface="Times New Roman" panose="02020603050405020304" pitchFamily="18" charset="0"/>
              <a:cs typeface="Times New Roman" panose="02020603050405020304" pitchFamily="18" charset="0"/>
            </a:endParaRPr>
          </a:p>
          <a:p>
            <a:pPr algn="ctr"/>
            <a:r>
              <a:rPr lang="en-IN" sz="2200" b="1" i="0" dirty="0">
                <a:solidFill>
                  <a:srgbClr val="000000"/>
                </a:solidFill>
                <a:latin typeface="Times New Roman" panose="02020603050405020304" pitchFamily="18" charset="0"/>
                <a:cs typeface="Times New Roman" panose="02020603050405020304" pitchFamily="18" charset="0"/>
              </a:rPr>
              <a:t>ON</a:t>
            </a:r>
            <a:endParaRPr lang="en-IN" sz="2200" b="1" dirty="0">
              <a:solidFill>
                <a:srgbClr val="000000"/>
              </a:solidFill>
              <a:latin typeface="Times New Roman" panose="02020603050405020304" pitchFamily="18" charset="0"/>
              <a:cs typeface="Times New Roman" panose="02020603050405020304" pitchFamily="18" charset="0"/>
            </a:endParaRPr>
          </a:p>
          <a:p>
            <a:pPr algn="ctr"/>
            <a:endParaRPr lang="en-IN" sz="2200" b="1" dirty="0">
              <a:latin typeface="Times New Roman" panose="02020603050405020304" pitchFamily="18" charset="0"/>
              <a:cs typeface="Times New Roman" panose="02020603050405020304" pitchFamily="18" charset="0"/>
            </a:endParaRPr>
          </a:p>
          <a:p>
            <a:pPr algn="ctr"/>
            <a:endParaRPr lang="en-IN" sz="22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F459C3B-92FB-931C-15C8-3F737D1A2A75}"/>
              </a:ext>
            </a:extLst>
          </p:cNvPr>
          <p:cNvSpPr>
            <a:spLocks noChangeAspect="1"/>
          </p:cNvSpPr>
          <p:nvPr/>
        </p:nvSpPr>
        <p:spPr>
          <a:xfrm>
            <a:off x="2238771" y="2389277"/>
            <a:ext cx="2746872" cy="703329"/>
          </a:xfrm>
          <a:prstGeom prst="rect">
            <a:avLst/>
          </a:prstGeom>
          <a:solidFill>
            <a:schemeClr val="accent2">
              <a:lumMod val="40000"/>
              <a:lumOff val="6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200" b="1" i="0" dirty="0">
                <a:solidFill>
                  <a:srgbClr val="000000"/>
                </a:solidFill>
                <a:latin typeface="Times New Roman" panose="02020603050405020304" pitchFamily="18" charset="0"/>
                <a:cs typeface="Times New Roman" panose="02020603050405020304" pitchFamily="18" charset="0"/>
              </a:rPr>
              <a:t>Connecting To Network</a:t>
            </a:r>
            <a:endParaRPr lang="en-IN" sz="2200" b="1"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13132E44-4882-D635-2C23-C2DD27E26F37}"/>
              </a:ext>
            </a:extLst>
          </p:cNvPr>
          <p:cNvCxnSpPr>
            <a:cxnSpLocks/>
            <a:stCxn id="7" idx="4"/>
            <a:endCxn id="8" idx="0"/>
          </p:cNvCxnSpPr>
          <p:nvPr/>
        </p:nvCxnSpPr>
        <p:spPr>
          <a:xfrm flipH="1">
            <a:off x="3612207" y="2041302"/>
            <a:ext cx="5" cy="347975"/>
          </a:xfrm>
          <a:prstGeom prst="straightConnector1">
            <a:avLst/>
          </a:prstGeom>
          <a:ln w="50800">
            <a:solidFill>
              <a:schemeClr val="accent6">
                <a:lumMod val="50000"/>
                <a:alpha val="93000"/>
              </a:schemeClr>
            </a:solidFill>
            <a:tailEnd type="triangle"/>
          </a:ln>
        </p:spPr>
        <p:style>
          <a:lnRef idx="1">
            <a:schemeClr val="accent6"/>
          </a:lnRef>
          <a:fillRef idx="2">
            <a:schemeClr val="accent6"/>
          </a:fillRef>
          <a:effectRef idx="1">
            <a:schemeClr val="accent6"/>
          </a:effectRef>
          <a:fontRef idx="minor">
            <a:schemeClr val="dk1"/>
          </a:fontRef>
        </p:style>
      </p:cxnSp>
      <p:cxnSp>
        <p:nvCxnSpPr>
          <p:cNvPr id="20" name="Connector: Elbow 57">
            <a:extLst>
              <a:ext uri="{FF2B5EF4-FFF2-40B4-BE49-F238E27FC236}">
                <a16:creationId xmlns:a16="http://schemas.microsoft.com/office/drawing/2014/main" id="{CFD34096-EA8B-1BB2-09A8-F753F79A4DA9}"/>
              </a:ext>
            </a:extLst>
          </p:cNvPr>
          <p:cNvCxnSpPr>
            <a:cxnSpLocks/>
            <a:stCxn id="13" idx="3"/>
            <a:endCxn id="15" idx="1"/>
          </p:cNvCxnSpPr>
          <p:nvPr/>
        </p:nvCxnSpPr>
        <p:spPr>
          <a:xfrm flipV="1">
            <a:off x="5259662" y="2635401"/>
            <a:ext cx="1443697" cy="2731667"/>
          </a:xfrm>
          <a:prstGeom prst="bentConnector3">
            <a:avLst>
              <a:gd name="adj1" fmla="val 50000"/>
            </a:avLst>
          </a:prstGeom>
          <a:ln w="50800">
            <a:solidFill>
              <a:schemeClr val="accent6">
                <a:lumMod val="50000"/>
                <a:alpha val="93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1" name="Connector: Elbow 58">
            <a:extLst>
              <a:ext uri="{FF2B5EF4-FFF2-40B4-BE49-F238E27FC236}">
                <a16:creationId xmlns:a16="http://schemas.microsoft.com/office/drawing/2014/main" id="{71622723-66BD-54D6-BD6C-DDE573C24E11}"/>
              </a:ext>
            </a:extLst>
          </p:cNvPr>
          <p:cNvCxnSpPr>
            <a:cxnSpLocks/>
            <a:stCxn id="15" idx="0"/>
            <a:endCxn id="15" idx="1"/>
          </p:cNvCxnSpPr>
          <p:nvPr/>
        </p:nvCxnSpPr>
        <p:spPr>
          <a:xfrm rot="16200000" flipH="1" flipV="1">
            <a:off x="7157920" y="1522522"/>
            <a:ext cx="658318" cy="1567440"/>
          </a:xfrm>
          <a:prstGeom prst="bentConnector4">
            <a:avLst>
              <a:gd name="adj1" fmla="val -29888"/>
              <a:gd name="adj2" fmla="val 127306"/>
            </a:avLst>
          </a:prstGeom>
          <a:ln w="508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Diamond 14">
            <a:extLst>
              <a:ext uri="{FF2B5EF4-FFF2-40B4-BE49-F238E27FC236}">
                <a16:creationId xmlns:a16="http://schemas.microsoft.com/office/drawing/2014/main" id="{1B751BB7-16FC-BACD-E43A-E823C5BE1945}"/>
              </a:ext>
            </a:extLst>
          </p:cNvPr>
          <p:cNvSpPr>
            <a:spLocks noChangeAspect="1"/>
          </p:cNvSpPr>
          <p:nvPr/>
        </p:nvSpPr>
        <p:spPr>
          <a:xfrm>
            <a:off x="6703359" y="1977084"/>
            <a:ext cx="3134880" cy="1316634"/>
          </a:xfrm>
          <a:prstGeom prst="diamond">
            <a:avLst/>
          </a:prstGeom>
          <a:solidFill>
            <a:schemeClr val="accent2">
              <a:lumMod val="40000"/>
              <a:lumOff val="6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200" b="1" dirty="0">
                <a:ln w="0"/>
                <a:solidFill>
                  <a:schemeClr val="tx1"/>
                </a:solidFill>
                <a:latin typeface="Times New Roman" panose="02020603050405020304" pitchFamily="18" charset="0"/>
                <a:cs typeface="Times New Roman" panose="02020603050405020304" pitchFamily="18" charset="0"/>
              </a:rPr>
              <a:t>Movement Detected ?</a:t>
            </a:r>
          </a:p>
        </p:txBody>
      </p:sp>
      <p:sp>
        <p:nvSpPr>
          <p:cNvPr id="16" name="Rectangle 15">
            <a:extLst>
              <a:ext uri="{FF2B5EF4-FFF2-40B4-BE49-F238E27FC236}">
                <a16:creationId xmlns:a16="http://schemas.microsoft.com/office/drawing/2014/main" id="{BD88754C-C953-8E68-007F-49C92DB62753}"/>
              </a:ext>
            </a:extLst>
          </p:cNvPr>
          <p:cNvSpPr>
            <a:spLocks/>
          </p:cNvSpPr>
          <p:nvPr/>
        </p:nvSpPr>
        <p:spPr>
          <a:xfrm>
            <a:off x="6556918" y="3854615"/>
            <a:ext cx="3427764" cy="695476"/>
          </a:xfrm>
          <a:prstGeom prst="rect">
            <a:avLst/>
          </a:prstGeom>
          <a:solidFill>
            <a:schemeClr val="accent2">
              <a:lumMod val="40000"/>
              <a:lumOff val="6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200" b="1" dirty="0">
                <a:solidFill>
                  <a:srgbClr val="000000"/>
                </a:solidFill>
                <a:latin typeface="Times New Roman" panose="02020603050405020304" pitchFamily="18" charset="0"/>
                <a:cs typeface="Times New Roman" panose="02020603050405020304" pitchFamily="18" charset="0"/>
              </a:rPr>
              <a:t>Turn ON Electrical Device</a:t>
            </a:r>
            <a:endParaRPr lang="en-IN" sz="2200" b="1" dirty="0">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5FCD5730-8169-FCF0-A5A0-30375BE842E2}"/>
              </a:ext>
            </a:extLst>
          </p:cNvPr>
          <p:cNvCxnSpPr>
            <a:cxnSpLocks/>
            <a:stCxn id="15" idx="2"/>
            <a:endCxn id="16" idx="0"/>
          </p:cNvCxnSpPr>
          <p:nvPr/>
        </p:nvCxnSpPr>
        <p:spPr>
          <a:xfrm>
            <a:off x="8270799" y="3293718"/>
            <a:ext cx="1" cy="560897"/>
          </a:xfrm>
          <a:prstGeom prst="straightConnector1">
            <a:avLst/>
          </a:prstGeom>
          <a:ln w="50800">
            <a:solidFill>
              <a:schemeClr val="accent6">
                <a:lumMod val="50000"/>
                <a:alpha val="93000"/>
              </a:schemeClr>
            </a:solidFill>
            <a:tailEnd type="triangle"/>
          </a:ln>
        </p:spPr>
        <p:style>
          <a:lnRef idx="1">
            <a:schemeClr val="accent6"/>
          </a:lnRef>
          <a:fillRef idx="2">
            <a:schemeClr val="accent6"/>
          </a:fillRef>
          <a:effectRef idx="1">
            <a:schemeClr val="accent6"/>
          </a:effectRef>
          <a:fontRef idx="minor">
            <a:schemeClr val="dk1"/>
          </a:fontRef>
        </p:style>
      </p:cxnSp>
      <p:sp>
        <p:nvSpPr>
          <p:cNvPr id="18" name="Rectangle 17">
            <a:extLst>
              <a:ext uri="{FF2B5EF4-FFF2-40B4-BE49-F238E27FC236}">
                <a16:creationId xmlns:a16="http://schemas.microsoft.com/office/drawing/2014/main" id="{020CC866-81A9-929C-4E72-E830732B86FD}"/>
              </a:ext>
            </a:extLst>
          </p:cNvPr>
          <p:cNvSpPr>
            <a:spLocks/>
          </p:cNvSpPr>
          <p:nvPr/>
        </p:nvSpPr>
        <p:spPr>
          <a:xfrm>
            <a:off x="6642855" y="4987039"/>
            <a:ext cx="3255889" cy="760615"/>
          </a:xfrm>
          <a:prstGeom prst="rect">
            <a:avLst/>
          </a:prstGeom>
          <a:solidFill>
            <a:schemeClr val="accent2">
              <a:lumMod val="40000"/>
              <a:lumOff val="6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200" b="1" dirty="0">
                <a:solidFill>
                  <a:srgbClr val="000000"/>
                </a:solidFill>
                <a:latin typeface="Times New Roman" panose="02020603050405020304" pitchFamily="18" charset="0"/>
                <a:cs typeface="Times New Roman" panose="02020603050405020304" pitchFamily="18" charset="0"/>
              </a:rPr>
              <a:t>Wait For 10 seconds</a:t>
            </a:r>
          </a:p>
          <a:p>
            <a:pPr algn="ctr"/>
            <a:r>
              <a:rPr lang="en-IN" b="1" dirty="0">
                <a:solidFill>
                  <a:srgbClr val="000000"/>
                </a:solidFill>
                <a:latin typeface="Times New Roman" panose="02020603050405020304" pitchFamily="18" charset="0"/>
                <a:cs typeface="Times New Roman" panose="02020603050405020304" pitchFamily="18" charset="0"/>
              </a:rPr>
              <a:t>(Adjustable Wait Time)</a:t>
            </a:r>
            <a:endParaRPr lang="en-IN" b="1" dirty="0">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158E6FFE-D002-BA32-F96F-092C0E945C0A}"/>
              </a:ext>
            </a:extLst>
          </p:cNvPr>
          <p:cNvCxnSpPr>
            <a:cxnSpLocks/>
            <a:stCxn id="16" idx="2"/>
            <a:endCxn id="18" idx="0"/>
          </p:cNvCxnSpPr>
          <p:nvPr/>
        </p:nvCxnSpPr>
        <p:spPr>
          <a:xfrm>
            <a:off x="8270800" y="4550091"/>
            <a:ext cx="0" cy="436948"/>
          </a:xfrm>
          <a:prstGeom prst="straightConnector1">
            <a:avLst/>
          </a:prstGeom>
          <a:ln w="50800">
            <a:solidFill>
              <a:schemeClr val="accent6">
                <a:lumMod val="50000"/>
                <a:alpha val="93000"/>
              </a:schemeClr>
            </a:solidFill>
            <a:tailEnd type="triangle"/>
          </a:ln>
        </p:spPr>
        <p:style>
          <a:lnRef idx="1">
            <a:schemeClr val="accent6"/>
          </a:lnRef>
          <a:fillRef idx="2">
            <a:schemeClr val="accent6"/>
          </a:fillRef>
          <a:effectRef idx="1">
            <a:schemeClr val="accent6"/>
          </a:effectRef>
          <a:fontRef idx="minor">
            <a:schemeClr val="dk1"/>
          </a:fontRef>
        </p:style>
      </p:cxnSp>
      <p:cxnSp>
        <p:nvCxnSpPr>
          <p:cNvPr id="22" name="Connector: Elbow 66">
            <a:extLst>
              <a:ext uri="{FF2B5EF4-FFF2-40B4-BE49-F238E27FC236}">
                <a16:creationId xmlns:a16="http://schemas.microsoft.com/office/drawing/2014/main" id="{40645F00-5187-D653-86AF-0A6528069BBC}"/>
              </a:ext>
            </a:extLst>
          </p:cNvPr>
          <p:cNvCxnSpPr>
            <a:cxnSpLocks/>
          </p:cNvCxnSpPr>
          <p:nvPr/>
        </p:nvCxnSpPr>
        <p:spPr>
          <a:xfrm flipH="1" flipV="1">
            <a:off x="9831594" y="2655001"/>
            <a:ext cx="60504" cy="2557777"/>
          </a:xfrm>
          <a:prstGeom prst="bentConnector3">
            <a:avLst>
              <a:gd name="adj1" fmla="val -1182631"/>
            </a:avLst>
          </a:prstGeom>
          <a:ln w="508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Diamond 10">
            <a:extLst>
              <a:ext uri="{FF2B5EF4-FFF2-40B4-BE49-F238E27FC236}">
                <a16:creationId xmlns:a16="http://schemas.microsoft.com/office/drawing/2014/main" id="{0AA9ABCD-FE1A-7B67-5210-1888F97C53C7}"/>
              </a:ext>
            </a:extLst>
          </p:cNvPr>
          <p:cNvSpPr>
            <a:spLocks noChangeAspect="1"/>
          </p:cNvSpPr>
          <p:nvPr/>
        </p:nvSpPr>
        <p:spPr>
          <a:xfrm>
            <a:off x="1754217" y="3287029"/>
            <a:ext cx="3734844" cy="1492268"/>
          </a:xfrm>
          <a:prstGeom prst="diamond">
            <a:avLst/>
          </a:prstGeom>
          <a:solidFill>
            <a:schemeClr val="accent2">
              <a:lumMod val="40000"/>
              <a:lumOff val="6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200" b="1" dirty="0">
                <a:ln w="0"/>
                <a:solidFill>
                  <a:schemeClr val="tx1"/>
                </a:solidFill>
                <a:latin typeface="Times New Roman" panose="02020603050405020304" pitchFamily="18" charset="0"/>
                <a:cs typeface="Times New Roman" panose="02020603050405020304" pitchFamily="18" charset="0"/>
              </a:rPr>
              <a:t>Connected Successfully ?</a:t>
            </a:r>
          </a:p>
        </p:txBody>
      </p:sp>
      <p:cxnSp>
        <p:nvCxnSpPr>
          <p:cNvPr id="12" name="Straight Arrow Connector 11">
            <a:extLst>
              <a:ext uri="{FF2B5EF4-FFF2-40B4-BE49-F238E27FC236}">
                <a16:creationId xmlns:a16="http://schemas.microsoft.com/office/drawing/2014/main" id="{909D1CA0-9B65-2849-2CF2-3E195E89EAAC}"/>
              </a:ext>
            </a:extLst>
          </p:cNvPr>
          <p:cNvCxnSpPr>
            <a:cxnSpLocks/>
            <a:stCxn id="8" idx="2"/>
            <a:endCxn id="11" idx="0"/>
          </p:cNvCxnSpPr>
          <p:nvPr/>
        </p:nvCxnSpPr>
        <p:spPr>
          <a:xfrm>
            <a:off x="3612207" y="3092606"/>
            <a:ext cx="9432" cy="194423"/>
          </a:xfrm>
          <a:prstGeom prst="straightConnector1">
            <a:avLst/>
          </a:prstGeom>
          <a:ln w="50800">
            <a:solidFill>
              <a:schemeClr val="accent6">
                <a:lumMod val="50000"/>
                <a:alpha val="93000"/>
              </a:schemeClr>
            </a:solidFill>
            <a:tailEnd type="triangle"/>
          </a:ln>
        </p:spPr>
        <p:style>
          <a:lnRef idx="1">
            <a:schemeClr val="accent6"/>
          </a:lnRef>
          <a:fillRef idx="2">
            <a:schemeClr val="accent6"/>
          </a:fillRef>
          <a:effectRef idx="1">
            <a:schemeClr val="accent6"/>
          </a:effectRef>
          <a:fontRef idx="minor">
            <a:schemeClr val="dk1"/>
          </a:fontRef>
        </p:style>
      </p:cxnSp>
      <p:sp>
        <p:nvSpPr>
          <p:cNvPr id="13" name="Rectangle 12">
            <a:extLst>
              <a:ext uri="{FF2B5EF4-FFF2-40B4-BE49-F238E27FC236}">
                <a16:creationId xmlns:a16="http://schemas.microsoft.com/office/drawing/2014/main" id="{1FDA0DEF-392F-B2CC-AF68-1C8F019E1B0B}"/>
              </a:ext>
            </a:extLst>
          </p:cNvPr>
          <p:cNvSpPr>
            <a:spLocks noChangeAspect="1"/>
          </p:cNvSpPr>
          <p:nvPr/>
        </p:nvSpPr>
        <p:spPr>
          <a:xfrm>
            <a:off x="2002970" y="4986482"/>
            <a:ext cx="3256692" cy="761172"/>
          </a:xfrm>
          <a:prstGeom prst="rect">
            <a:avLst/>
          </a:prstGeom>
          <a:solidFill>
            <a:schemeClr val="accent2">
              <a:lumMod val="40000"/>
              <a:lumOff val="60000"/>
            </a:schemeClr>
          </a:solidFill>
          <a:ln>
            <a:solidFill>
              <a:schemeClr val="accent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lvl="1"/>
            <a:r>
              <a:rPr lang="en-IN" sz="2200" b="1" dirty="0">
                <a:ln w="0"/>
                <a:solidFill>
                  <a:schemeClr val="tx1"/>
                </a:solidFill>
                <a:latin typeface="Times New Roman" panose="02020603050405020304" pitchFamily="18" charset="0"/>
                <a:cs typeface="Times New Roman" panose="02020603050405020304" pitchFamily="18" charset="0"/>
              </a:rPr>
              <a:t>Turn Node ON from Node-Red Dashboard</a:t>
            </a:r>
          </a:p>
        </p:txBody>
      </p:sp>
      <p:cxnSp>
        <p:nvCxnSpPr>
          <p:cNvPr id="14" name="Straight Arrow Connector 13">
            <a:extLst>
              <a:ext uri="{FF2B5EF4-FFF2-40B4-BE49-F238E27FC236}">
                <a16:creationId xmlns:a16="http://schemas.microsoft.com/office/drawing/2014/main" id="{ED8AA809-6CCB-F897-B128-999B0152023C}"/>
              </a:ext>
            </a:extLst>
          </p:cNvPr>
          <p:cNvCxnSpPr>
            <a:cxnSpLocks/>
            <a:stCxn id="11" idx="2"/>
            <a:endCxn id="13" idx="0"/>
          </p:cNvCxnSpPr>
          <p:nvPr/>
        </p:nvCxnSpPr>
        <p:spPr>
          <a:xfrm>
            <a:off x="3621639" y="4779297"/>
            <a:ext cx="9677" cy="207185"/>
          </a:xfrm>
          <a:prstGeom prst="straightConnector1">
            <a:avLst/>
          </a:prstGeom>
          <a:ln w="50800">
            <a:solidFill>
              <a:schemeClr val="accent6">
                <a:lumMod val="50000"/>
                <a:alpha val="93000"/>
              </a:schemeClr>
            </a:solidFill>
            <a:tailEnd type="triangle"/>
          </a:ln>
        </p:spPr>
        <p:style>
          <a:lnRef idx="1">
            <a:schemeClr val="accent6"/>
          </a:lnRef>
          <a:fillRef idx="2">
            <a:schemeClr val="accent6"/>
          </a:fillRef>
          <a:effectRef idx="1">
            <a:schemeClr val="accent6"/>
          </a:effectRef>
          <a:fontRef idx="minor">
            <a:schemeClr val="dk1"/>
          </a:fontRef>
        </p:style>
      </p:cxnSp>
      <p:cxnSp>
        <p:nvCxnSpPr>
          <p:cNvPr id="23" name="Connector: Elbow 73">
            <a:extLst>
              <a:ext uri="{FF2B5EF4-FFF2-40B4-BE49-F238E27FC236}">
                <a16:creationId xmlns:a16="http://schemas.microsoft.com/office/drawing/2014/main" id="{1483DAD9-FEA6-4098-D66E-ABD3A3D0493D}"/>
              </a:ext>
            </a:extLst>
          </p:cNvPr>
          <p:cNvCxnSpPr>
            <a:cxnSpLocks/>
            <a:stCxn id="11" idx="1"/>
            <a:endCxn id="8" idx="1"/>
          </p:cNvCxnSpPr>
          <p:nvPr/>
        </p:nvCxnSpPr>
        <p:spPr>
          <a:xfrm rot="10800000" flipH="1">
            <a:off x="1754217" y="2740943"/>
            <a:ext cx="484554" cy="1292221"/>
          </a:xfrm>
          <a:prstGeom prst="bentConnector3">
            <a:avLst>
              <a:gd name="adj1" fmla="val -47177"/>
            </a:avLst>
          </a:prstGeom>
          <a:ln w="508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387057" y="1005451"/>
            <a:ext cx="1613101" cy="769441"/>
          </a:xfrm>
          <a:prstGeom prst="rect">
            <a:avLst/>
          </a:prstGeom>
          <a:noFill/>
          <a:ln w="25400">
            <a:noFill/>
          </a:ln>
        </p:spPr>
        <p:txBody>
          <a:bodyPr wrap="square" rtlCol="0">
            <a:spAutoFit/>
          </a:bodyPr>
          <a:lstStyle/>
          <a:p>
            <a:pPr algn="ct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 </a:t>
            </a:r>
          </a:p>
          <a:p>
            <a:pPr algn="ct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Detected</a:t>
            </a:r>
            <a:endPar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5" name="TextBox 94"/>
          <p:cNvSpPr txBox="1"/>
          <p:nvPr/>
        </p:nvSpPr>
        <p:spPr>
          <a:xfrm>
            <a:off x="31649" y="3063231"/>
            <a:ext cx="1613101" cy="769441"/>
          </a:xfrm>
          <a:prstGeom prst="rect">
            <a:avLst/>
          </a:prstGeom>
          <a:noFill/>
          <a:ln w="25400">
            <a:noFill/>
          </a:ln>
        </p:spPr>
        <p:txBody>
          <a:bodyPr wrap="square" rtlCol="0">
            <a:spAutoFit/>
          </a:bodyPr>
          <a:lstStyle/>
          <a:p>
            <a:pPr algn="ct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 </a:t>
            </a:r>
          </a:p>
          <a:p>
            <a:pPr algn="ct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Connected</a:t>
            </a:r>
            <a:endPar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9" name="TextBox 98"/>
          <p:cNvSpPr txBox="1"/>
          <p:nvPr/>
        </p:nvSpPr>
        <p:spPr>
          <a:xfrm>
            <a:off x="8304881" y="3258694"/>
            <a:ext cx="1335710" cy="430887"/>
          </a:xfrm>
          <a:prstGeom prst="rect">
            <a:avLst/>
          </a:prstGeom>
          <a:noFill/>
          <a:ln w="25400">
            <a:noFill/>
          </a:ln>
        </p:spPr>
        <p:txBody>
          <a:bodyPr wrap="square" rtlCol="0">
            <a:spAutoFit/>
          </a:bodyPr>
          <a:lstStyle/>
          <a:p>
            <a:pPr algn="ct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Detected</a:t>
            </a:r>
            <a:endPar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652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1000"/>
                                        <p:tgtEl>
                                          <p:spTgt spid="10"/>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000"/>
                                        <p:tgtEl>
                                          <p:spTgt spid="8"/>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1000"/>
                                        <p:tgtEl>
                                          <p:spTgt spid="12"/>
                                        </p:tgtEl>
                                      </p:cBhvr>
                                    </p:animEffect>
                                  </p:childTnLst>
                                </p:cTn>
                              </p:par>
                            </p:childTnLst>
                          </p:cTn>
                        </p:par>
                        <p:par>
                          <p:cTn id="20" fill="hold">
                            <p:stCondLst>
                              <p:cond delay="4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1000"/>
                                        <p:tgtEl>
                                          <p:spTgt spid="11"/>
                                        </p:tgtEl>
                                      </p:cBhvr>
                                    </p:animEffect>
                                  </p:childTnLst>
                                </p:cTn>
                              </p:par>
                            </p:childTnLst>
                          </p:cTn>
                        </p:par>
                        <p:par>
                          <p:cTn id="24" fill="hold">
                            <p:stCondLst>
                              <p:cond delay="5000"/>
                            </p:stCondLst>
                            <p:childTnLst>
                              <p:par>
                                <p:cTn id="25" presetID="22" presetClass="entr" presetSubtype="4"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1000"/>
                                        <p:tgtEl>
                                          <p:spTgt spid="23"/>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1000"/>
                                        <p:tgtEl>
                                          <p:spTgt spid="95"/>
                                        </p:tgtEl>
                                      </p:cBhvr>
                                    </p:animEffect>
                                  </p:childTnLst>
                                </p:cTn>
                              </p:par>
                            </p:childTnLst>
                          </p:cTn>
                        </p:par>
                        <p:par>
                          <p:cTn id="32" fill="hold">
                            <p:stCondLst>
                              <p:cond delay="7000"/>
                            </p:stCondLst>
                            <p:childTnLst>
                              <p:par>
                                <p:cTn id="33" presetID="22" presetClass="entr" presetSubtype="1"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1000"/>
                                        <p:tgtEl>
                                          <p:spTgt spid="14"/>
                                        </p:tgtEl>
                                      </p:cBhvr>
                                    </p:animEffect>
                                  </p:childTnLst>
                                </p:cTn>
                              </p:par>
                            </p:childTnLst>
                          </p:cTn>
                        </p:par>
                        <p:par>
                          <p:cTn id="36" fill="hold">
                            <p:stCondLst>
                              <p:cond delay="8000"/>
                            </p:stCondLst>
                            <p:childTnLst>
                              <p:par>
                                <p:cTn id="37" presetID="22" presetClass="entr" presetSubtype="1"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1000"/>
                                        <p:tgtEl>
                                          <p:spTgt spid="13"/>
                                        </p:tgtEl>
                                      </p:cBhvr>
                                    </p:animEffect>
                                  </p:childTnLst>
                                </p:cTn>
                              </p:par>
                            </p:childTnLst>
                          </p:cTn>
                        </p:par>
                        <p:par>
                          <p:cTn id="40" fill="hold">
                            <p:stCondLst>
                              <p:cond delay="900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1000"/>
                                        <p:tgtEl>
                                          <p:spTgt spid="20"/>
                                        </p:tgtEl>
                                      </p:cBhvr>
                                    </p:animEffect>
                                  </p:childTnLst>
                                </p:cTn>
                              </p:par>
                            </p:childTnLst>
                          </p:cTn>
                        </p:par>
                        <p:par>
                          <p:cTn id="44" fill="hold">
                            <p:stCondLst>
                              <p:cond delay="10000"/>
                            </p:stCondLst>
                            <p:childTnLst>
                              <p:par>
                                <p:cTn id="45" presetID="22" presetClass="entr" presetSubtype="1"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1000"/>
                                        <p:tgtEl>
                                          <p:spTgt spid="15"/>
                                        </p:tgtEl>
                                      </p:cBhvr>
                                    </p:animEffect>
                                  </p:childTnLst>
                                </p:cTn>
                              </p:par>
                            </p:childTnLst>
                          </p:cTn>
                        </p:par>
                        <p:par>
                          <p:cTn id="48" fill="hold">
                            <p:stCondLst>
                              <p:cond delay="11000"/>
                            </p:stCondLst>
                            <p:childTnLst>
                              <p:par>
                                <p:cTn id="49" presetID="22" presetClass="entr" presetSubtype="2"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right)">
                                      <p:cBhvr>
                                        <p:cTn id="51" dur="1000"/>
                                        <p:tgtEl>
                                          <p:spTgt spid="21"/>
                                        </p:tgtEl>
                                      </p:cBhvr>
                                    </p:animEffect>
                                  </p:childTnLst>
                                </p:cTn>
                              </p:par>
                            </p:childTnLst>
                          </p:cTn>
                        </p:par>
                        <p:par>
                          <p:cTn id="52" fill="hold">
                            <p:stCondLst>
                              <p:cond delay="12000"/>
                            </p:stCondLst>
                            <p:childTnLst>
                              <p:par>
                                <p:cTn id="53" presetID="10" presetClass="entr" presetSubtype="0"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childTnLst>
                                </p:cTn>
                              </p:par>
                            </p:childTnLst>
                          </p:cTn>
                        </p:par>
                        <p:par>
                          <p:cTn id="56" fill="hold">
                            <p:stCondLst>
                              <p:cond delay="13000"/>
                            </p:stCondLst>
                            <p:childTnLst>
                              <p:par>
                                <p:cTn id="57" presetID="22" presetClass="entr" presetSubtype="1"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up)">
                                      <p:cBhvr>
                                        <p:cTn id="59" dur="1000"/>
                                        <p:tgtEl>
                                          <p:spTgt spid="17"/>
                                        </p:tgtEl>
                                      </p:cBhvr>
                                    </p:animEffect>
                                  </p:childTnLst>
                                </p:cTn>
                              </p:par>
                            </p:childTnLst>
                          </p:cTn>
                        </p:par>
                        <p:par>
                          <p:cTn id="60" fill="hold">
                            <p:stCondLst>
                              <p:cond delay="14000"/>
                            </p:stCondLst>
                            <p:childTnLst>
                              <p:par>
                                <p:cTn id="61" presetID="10" presetClass="entr" presetSubtype="0" fill="hold" grpId="0"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1000"/>
                                        <p:tgtEl>
                                          <p:spTgt spid="99"/>
                                        </p:tgtEl>
                                      </p:cBhvr>
                                    </p:animEffect>
                                  </p:childTnLst>
                                </p:cTn>
                              </p:par>
                            </p:childTnLst>
                          </p:cTn>
                        </p:par>
                        <p:par>
                          <p:cTn id="64" fill="hold">
                            <p:stCondLst>
                              <p:cond delay="15000"/>
                            </p:stCondLst>
                            <p:childTnLst>
                              <p:par>
                                <p:cTn id="65" presetID="22" presetClass="entr" presetSubtype="1"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1000"/>
                                        <p:tgtEl>
                                          <p:spTgt spid="16"/>
                                        </p:tgtEl>
                                      </p:cBhvr>
                                    </p:animEffect>
                                  </p:childTnLst>
                                </p:cTn>
                              </p:par>
                            </p:childTnLst>
                          </p:cTn>
                        </p:par>
                        <p:par>
                          <p:cTn id="68" fill="hold">
                            <p:stCondLst>
                              <p:cond delay="16000"/>
                            </p:stCondLst>
                            <p:childTnLst>
                              <p:par>
                                <p:cTn id="69" presetID="22" presetClass="entr" presetSubtype="1"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up)">
                                      <p:cBhvr>
                                        <p:cTn id="71" dur="1000"/>
                                        <p:tgtEl>
                                          <p:spTgt spid="19"/>
                                        </p:tgtEl>
                                      </p:cBhvr>
                                    </p:animEffect>
                                  </p:childTnLst>
                                </p:cTn>
                              </p:par>
                            </p:childTnLst>
                          </p:cTn>
                        </p:par>
                        <p:par>
                          <p:cTn id="72" fill="hold">
                            <p:stCondLst>
                              <p:cond delay="17000"/>
                            </p:stCondLst>
                            <p:childTnLst>
                              <p:par>
                                <p:cTn id="73" presetID="22"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1000"/>
                                        <p:tgtEl>
                                          <p:spTgt spid="18"/>
                                        </p:tgtEl>
                                      </p:cBhvr>
                                    </p:animEffect>
                                  </p:childTnLst>
                                </p:cTn>
                              </p:par>
                            </p:childTnLst>
                          </p:cTn>
                        </p:par>
                        <p:par>
                          <p:cTn id="76" fill="hold">
                            <p:stCondLst>
                              <p:cond delay="18000"/>
                            </p:stCondLst>
                            <p:childTnLst>
                              <p:par>
                                <p:cTn id="77" presetID="22" presetClass="entr" presetSubtype="4" fill="hold"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down)">
                                      <p:cBhvr>
                                        <p:cTn id="7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16" grpId="0" animBg="1"/>
      <p:bldP spid="18" grpId="0" animBg="1"/>
      <p:bldP spid="11" grpId="0" animBg="1"/>
      <p:bldP spid="13" grpId="0" animBg="1"/>
      <p:bldP spid="40" grpId="0"/>
      <p:bldP spid="95" grpId="0"/>
      <p:bldP spid="9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4FF3-495F-1490-68DC-C0111AFF16D5}"/>
              </a:ext>
            </a:extLst>
          </p:cNvPr>
          <p:cNvSpPr>
            <a:spLocks noGrp="1"/>
          </p:cNvSpPr>
          <p:nvPr>
            <p:ph type="title"/>
          </p:nvPr>
        </p:nvSpPr>
        <p:spPr>
          <a:xfrm>
            <a:off x="171883" y="165556"/>
            <a:ext cx="10515600" cy="765549"/>
          </a:xfrm>
        </p:spPr>
        <p:txBody>
          <a:bodyPr>
            <a:normAutofit/>
          </a:bodyPr>
          <a:lstStyle/>
          <a:p>
            <a:r>
              <a:rPr lang="en-US" sz="4200" b="1" dirty="0">
                <a:latin typeface="Times New Roman" panose="02020603050405020304" pitchFamily="18" charset="0"/>
                <a:cs typeface="Times New Roman" panose="02020603050405020304" pitchFamily="18" charset="0"/>
              </a:rPr>
              <a:t>Experimental Setup:</a:t>
            </a:r>
          </a:p>
        </p:txBody>
      </p:sp>
      <p:sp>
        <p:nvSpPr>
          <p:cNvPr id="3" name="Content Placeholder 2">
            <a:extLst>
              <a:ext uri="{FF2B5EF4-FFF2-40B4-BE49-F238E27FC236}">
                <a16:creationId xmlns:a16="http://schemas.microsoft.com/office/drawing/2014/main" id="{4F2170E9-03BC-F6C6-6000-16F75E739DC9}"/>
              </a:ext>
            </a:extLst>
          </p:cNvPr>
          <p:cNvSpPr>
            <a:spLocks noGrp="1"/>
          </p:cNvSpPr>
          <p:nvPr>
            <p:ph idx="1"/>
          </p:nvPr>
        </p:nvSpPr>
        <p:spPr>
          <a:xfrm>
            <a:off x="292213" y="1360560"/>
            <a:ext cx="7471344" cy="4351338"/>
          </a:xfrm>
        </p:spPr>
        <p:txBody>
          <a:bodyPr>
            <a:normAutofit/>
          </a:bodyPr>
          <a:lstStyle/>
          <a:p>
            <a:pPr>
              <a:spcAft>
                <a:spcPts val="1200"/>
              </a:spcAft>
              <a:buFont typeface="Wingdings" pitchFamily="2" charset="2"/>
              <a:buChar char="Ø"/>
            </a:pPr>
            <a:r>
              <a:rPr lang="en-US" sz="3200" b="1" dirty="0">
                <a:latin typeface="Times New Roman" panose="02020603050405020304" pitchFamily="18" charset="0"/>
                <a:cs typeface="Times New Roman" panose="02020603050405020304" pitchFamily="18" charset="0"/>
              </a:rPr>
              <a:t>A Single Sensor Node Consists:</a:t>
            </a:r>
          </a:p>
          <a:p>
            <a:pPr marL="803275" indent="-442913">
              <a:spcAft>
                <a:spcPts val="1200"/>
              </a:spcAft>
              <a:buFont typeface="+mj-lt"/>
              <a:buAutoNum type="arabicParenR"/>
            </a:pPr>
            <a:r>
              <a:rPr lang="en-US" b="1" dirty="0" err="1">
                <a:latin typeface="Times New Roman" panose="02020603050405020304" pitchFamily="18" charset="0"/>
                <a:cs typeface="Times New Roman" panose="02020603050405020304" pitchFamily="18" charset="0"/>
              </a:rPr>
              <a:t>NodeMCU</a:t>
            </a:r>
            <a:r>
              <a:rPr lang="en-US" b="1" dirty="0">
                <a:latin typeface="Times New Roman" panose="02020603050405020304" pitchFamily="18" charset="0"/>
                <a:cs typeface="Times New Roman" panose="02020603050405020304" pitchFamily="18" charset="0"/>
              </a:rPr>
              <a:t> Module(ESP-12E)</a:t>
            </a:r>
          </a:p>
          <a:p>
            <a:pPr marL="803275" indent="-442913">
              <a:spcAft>
                <a:spcPts val="1200"/>
              </a:spcAft>
              <a:buFont typeface="+mj-lt"/>
              <a:buAutoNum type="arabicParenR"/>
            </a:pPr>
            <a:r>
              <a:rPr lang="en-US" b="1" dirty="0">
                <a:latin typeface="Times New Roman" panose="02020603050405020304" pitchFamily="18" charset="0"/>
                <a:cs typeface="Times New Roman" panose="02020603050405020304" pitchFamily="18" charset="0"/>
              </a:rPr>
              <a:t>RCWL Radar Module for detection</a:t>
            </a:r>
          </a:p>
          <a:p>
            <a:pPr marL="803275" indent="-442913">
              <a:spcAft>
                <a:spcPts val="1200"/>
              </a:spcAft>
              <a:buFont typeface="+mj-lt"/>
              <a:buAutoNum type="arabicParenR"/>
            </a:pPr>
            <a:r>
              <a:rPr lang="en-US" b="1" dirty="0">
                <a:latin typeface="Times New Roman" panose="02020603050405020304" pitchFamily="18" charset="0"/>
                <a:cs typeface="Times New Roman" panose="02020603050405020304" pitchFamily="18" charset="0"/>
              </a:rPr>
              <a:t>Electrical Relay</a:t>
            </a:r>
          </a:p>
          <a:p>
            <a:pPr marL="803275" indent="-442913">
              <a:spcAft>
                <a:spcPts val="1200"/>
              </a:spcAft>
              <a:buFont typeface="+mj-lt"/>
              <a:buAutoNum type="arabicParenR"/>
            </a:pPr>
            <a:r>
              <a:rPr lang="en-US" b="1" dirty="0">
                <a:latin typeface="Times New Roman" panose="02020603050405020304" pitchFamily="18" charset="0"/>
                <a:cs typeface="Times New Roman" panose="02020603050405020304" pitchFamily="18" charset="0"/>
              </a:rPr>
              <a:t>AC to DC Switching Mode Power Supply (SMPS)</a:t>
            </a:r>
          </a:p>
          <a:p>
            <a:pPr marL="0" indent="0">
              <a:buNone/>
            </a:pPr>
            <a:endParaRPr lang="en-US" sz="3200" b="1" dirty="0">
              <a:latin typeface="Times New Roman" panose="02020603050405020304" pitchFamily="18" charset="0"/>
              <a:cs typeface="Times New Roman" panose="02020603050405020304" pitchFamily="18" charset="0"/>
            </a:endParaRPr>
          </a:p>
        </p:txBody>
      </p:sp>
      <p:pic>
        <p:nvPicPr>
          <p:cNvPr id="7" name="Picture 6" descr="A close up of a circuit board&#10;&#10;Description automatically generated">
            <a:extLst>
              <a:ext uri="{FF2B5EF4-FFF2-40B4-BE49-F238E27FC236}">
                <a16:creationId xmlns:a16="http://schemas.microsoft.com/office/drawing/2014/main" id="{7C40A254-6108-9F0D-251A-7859E66225BD}"/>
              </a:ext>
            </a:extLst>
          </p:cNvPr>
          <p:cNvPicPr>
            <a:picLocks noChangeAspect="1"/>
          </p:cNvPicPr>
          <p:nvPr/>
        </p:nvPicPr>
        <p:blipFill rotWithShape="1">
          <a:blip r:embed="rId2"/>
          <a:srcRect t="3203" b="3390"/>
          <a:stretch/>
        </p:blipFill>
        <p:spPr>
          <a:xfrm>
            <a:off x="7763557" y="655637"/>
            <a:ext cx="3837432" cy="5271258"/>
          </a:xfrm>
          <a:prstGeom prst="rect">
            <a:avLst/>
          </a:prstGeom>
          <a:ln w="25400">
            <a:solidFill>
              <a:schemeClr val="tx1"/>
            </a:solidFill>
            <a:extLst>
              <a:ext uri="{C807C97D-BFC1-408E-A445-0C87EB9F89A2}">
                <ask:lineSketchStyleProps xmlns:ask="http://schemas.microsoft.com/office/drawing/2018/sketchyshapes">
                  <ask:type>
                    <ask:lineSketchNone/>
                  </ask:type>
                </ask:lineSketchStyleProps>
              </a:ext>
            </a:extLst>
          </a:ln>
          <a:effectLst/>
        </p:spPr>
      </p:pic>
      <p:sp>
        <p:nvSpPr>
          <p:cNvPr id="8" name="Date Placeholder 7">
            <a:extLst>
              <a:ext uri="{FF2B5EF4-FFF2-40B4-BE49-F238E27FC236}">
                <a16:creationId xmlns:a16="http://schemas.microsoft.com/office/drawing/2014/main" id="{E7949688-614F-BA01-C07E-522ABE9757CD}"/>
              </a:ext>
            </a:extLst>
          </p:cNvPr>
          <p:cNvSpPr>
            <a:spLocks noGrp="1"/>
          </p:cNvSpPr>
          <p:nvPr>
            <p:ph type="dt" sz="half" idx="10"/>
          </p:nvPr>
        </p:nvSpPr>
        <p:spPr/>
        <p:txBody>
          <a:bodyPr/>
          <a:lstStyle/>
          <a:p>
            <a:fld id="{570D0BF5-2FD9-274E-A142-CA95A16AB9DA}"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a:solidFill>
                <a:schemeClr val="tx1"/>
              </a:solidFill>
              <a:latin typeface="Times New Roman" panose="02020603050405020304" pitchFamily="18"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8D11B35D-0FB2-30C4-485E-2646448637A5}"/>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0" name="Slide Number Placeholder 9">
            <a:extLst>
              <a:ext uri="{FF2B5EF4-FFF2-40B4-BE49-F238E27FC236}">
                <a16:creationId xmlns:a16="http://schemas.microsoft.com/office/drawing/2014/main" id="{DD7F43C6-B5DF-B1FF-C5D7-F8FA2AE1F9DE}"/>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6</a:t>
            </a:fld>
            <a:endParaRPr lang="en-US" b="1">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3A05492-565C-CF21-8D29-23CB3998AA83}"/>
              </a:ext>
            </a:extLst>
          </p:cNvPr>
          <p:cNvSpPr txBox="1"/>
          <p:nvPr/>
        </p:nvSpPr>
        <p:spPr>
          <a:xfrm>
            <a:off x="8330676" y="6038950"/>
            <a:ext cx="2980977"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Motion Detection Node</a:t>
            </a:r>
          </a:p>
        </p:txBody>
      </p:sp>
      <p:sp>
        <p:nvSpPr>
          <p:cNvPr id="5" name="Rectangle 4">
            <a:extLst>
              <a:ext uri="{FF2B5EF4-FFF2-40B4-BE49-F238E27FC236}">
                <a16:creationId xmlns:a16="http://schemas.microsoft.com/office/drawing/2014/main" id="{2B1400F2-8D0A-B399-2FAE-F524DF25AF5F}"/>
              </a:ext>
            </a:extLst>
          </p:cNvPr>
          <p:cNvSpPr/>
          <p:nvPr/>
        </p:nvSpPr>
        <p:spPr>
          <a:xfrm>
            <a:off x="8492609" y="1137024"/>
            <a:ext cx="977964" cy="1203226"/>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98B5A1E-CDB5-87E7-7576-22D001B9EA2B}"/>
              </a:ext>
            </a:extLst>
          </p:cNvPr>
          <p:cNvSpPr/>
          <p:nvPr/>
        </p:nvSpPr>
        <p:spPr>
          <a:xfrm>
            <a:off x="10294374" y="4078656"/>
            <a:ext cx="1048346" cy="17715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942706-4BCF-236A-F41B-E554A63364C3}"/>
              </a:ext>
            </a:extLst>
          </p:cNvPr>
          <p:cNvSpPr/>
          <p:nvPr/>
        </p:nvSpPr>
        <p:spPr>
          <a:xfrm>
            <a:off x="9625781" y="1137024"/>
            <a:ext cx="1679225" cy="286493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C80FCC-A041-3C61-8336-5DB5EF28A272}"/>
              </a:ext>
            </a:extLst>
          </p:cNvPr>
          <p:cNvSpPr/>
          <p:nvPr/>
        </p:nvSpPr>
        <p:spPr>
          <a:xfrm>
            <a:off x="8268930" y="3428999"/>
            <a:ext cx="1445341" cy="2497895"/>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25C892-5BCC-09DA-291C-F4BD0D1E2C39}"/>
              </a:ext>
            </a:extLst>
          </p:cNvPr>
          <p:cNvSpPr/>
          <p:nvPr/>
        </p:nvSpPr>
        <p:spPr>
          <a:xfrm>
            <a:off x="8153400" y="2951594"/>
            <a:ext cx="431496" cy="438533"/>
          </a:xfrm>
          <a:prstGeom prst="ellipse">
            <a:avLst/>
          </a:prstGeom>
          <a:solidFill>
            <a:srgbClr val="FFFF00"/>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1</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A2536802-0AB2-7221-752F-1FF416F1892D}"/>
              </a:ext>
            </a:extLst>
          </p:cNvPr>
          <p:cNvSpPr/>
          <p:nvPr/>
        </p:nvSpPr>
        <p:spPr>
          <a:xfrm>
            <a:off x="11385241" y="4673424"/>
            <a:ext cx="431496" cy="438533"/>
          </a:xfrm>
          <a:prstGeom prst="ellipse">
            <a:avLst/>
          </a:prstGeom>
          <a:solidFill>
            <a:srgbClr val="FFFF00"/>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2</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15" name="Oval 14">
            <a:extLst>
              <a:ext uri="{FF2B5EF4-FFF2-40B4-BE49-F238E27FC236}">
                <a16:creationId xmlns:a16="http://schemas.microsoft.com/office/drawing/2014/main" id="{9FA58851-8971-5AE0-B96A-21C3B1702B70}"/>
              </a:ext>
            </a:extLst>
          </p:cNvPr>
          <p:cNvSpPr/>
          <p:nvPr/>
        </p:nvSpPr>
        <p:spPr>
          <a:xfrm>
            <a:off x="8047425" y="1043160"/>
            <a:ext cx="431496" cy="438533"/>
          </a:xfrm>
          <a:prstGeom prst="ellipse">
            <a:avLst/>
          </a:prstGeom>
          <a:solidFill>
            <a:srgbClr val="FFFF00"/>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3</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5BC8EA58-803B-57C1-1E05-917A599BB653}"/>
              </a:ext>
            </a:extLst>
          </p:cNvPr>
          <p:cNvSpPr/>
          <p:nvPr/>
        </p:nvSpPr>
        <p:spPr>
          <a:xfrm>
            <a:off x="11138052" y="655637"/>
            <a:ext cx="431496" cy="438533"/>
          </a:xfrm>
          <a:prstGeom prst="ellipse">
            <a:avLst/>
          </a:prstGeom>
          <a:solidFill>
            <a:srgbClr val="FFFF00"/>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4</a:t>
            </a:r>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726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35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4000"/>
                            </p:stCondLst>
                            <p:childTnLst>
                              <p:par>
                                <p:cTn id="28" presetID="10" presetClass="entr" presetSubtype="0" fill="hold" nodeType="after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1000"/>
                                        <p:tgtEl>
                                          <p:spTgt spid="3">
                                            <p:txEl>
                                              <p:pRg st="2" end="2"/>
                                            </p:txEl>
                                          </p:spTgt>
                                        </p:tgtEl>
                                      </p:cBhvr>
                                    </p:animEffect>
                                  </p:childTnLst>
                                </p:cTn>
                              </p:par>
                            </p:childTnLst>
                          </p:cTn>
                        </p:par>
                        <p:par>
                          <p:cTn id="31" fill="hold">
                            <p:stCondLst>
                              <p:cond delay="5000"/>
                            </p:stCondLst>
                            <p:childTnLst>
                              <p:par>
                                <p:cTn id="32" presetID="10"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par>
                          <p:cTn id="39" fill="hold">
                            <p:stCondLst>
                              <p:cond delay="6000"/>
                            </p:stCondLst>
                            <p:childTnLst>
                              <p:par>
                                <p:cTn id="40" presetID="10" presetClass="entr" presetSubtype="0" fill="hold" nodeType="after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1000"/>
                                        <p:tgtEl>
                                          <p:spTgt spid="3">
                                            <p:txEl>
                                              <p:pRg st="3" end="3"/>
                                            </p:txEl>
                                          </p:spTgt>
                                        </p:tgtEl>
                                      </p:cBhvr>
                                    </p:animEffect>
                                  </p:childTnLst>
                                </p:cTn>
                              </p:par>
                            </p:childTnLst>
                          </p:cTn>
                        </p:par>
                        <p:par>
                          <p:cTn id="43" fill="hold">
                            <p:stCondLst>
                              <p:cond delay="70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7500"/>
                            </p:stCondLst>
                            <p:childTnLst>
                              <p:par>
                                <p:cTn id="48" presetID="10" presetClass="entr" presetSubtype="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par>
                          <p:cTn id="51" fill="hold">
                            <p:stCondLst>
                              <p:cond delay="8000"/>
                            </p:stCondLst>
                            <p:childTnLst>
                              <p:par>
                                <p:cTn id="52" presetID="10" presetClass="entr" presetSubtype="0" fill="hold" nodeType="after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fade">
                                      <p:cBhvr>
                                        <p:cTn id="54" dur="500"/>
                                        <p:tgtEl>
                                          <p:spTgt spid="3">
                                            <p:txEl>
                                              <p:pRg st="4" end="4"/>
                                            </p:txEl>
                                          </p:spTgt>
                                        </p:tgtEl>
                                      </p:cBhvr>
                                    </p:animEffect>
                                  </p:childTnLst>
                                </p:cTn>
                              </p:par>
                            </p:childTnLst>
                          </p:cTn>
                        </p:par>
                        <p:par>
                          <p:cTn id="55" fill="hold">
                            <p:stCondLst>
                              <p:cond delay="8500"/>
                            </p:stCondLst>
                            <p:childTnLst>
                              <p:par>
                                <p:cTn id="56" presetID="10"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par>
                          <p:cTn id="59" fill="hold">
                            <p:stCondLst>
                              <p:cond delay="9000"/>
                            </p:stCondLst>
                            <p:childTnLst>
                              <p:par>
                                <p:cTn id="60" presetID="10" presetClass="entr" presetSubtype="0"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11" grpId="0" animBg="1"/>
      <p:bldP spid="12" grpId="0" animBg="1"/>
      <p:bldP spid="13" grpId="0" animBg="1"/>
      <p:bldP spid="14"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262134" y="-232886"/>
            <a:ext cx="10528445" cy="1325563"/>
          </a:xfrm>
        </p:spPr>
        <p:txBody>
          <a:bodyPr>
            <a:normAutofit/>
          </a:bodyPr>
          <a:lstStyle/>
          <a:p>
            <a:r>
              <a:rPr lang="en-US" sz="3600" b="1" dirty="0">
                <a:latin typeface="Times New Roman" panose="02020603050405020304" pitchFamily="18" charset="0"/>
                <a:cs typeface="Times New Roman" panose="02020603050405020304" pitchFamily="18" charset="0"/>
              </a:rPr>
              <a:t>Circuit Design:</a:t>
            </a: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5" name="Date Placeholder 4">
            <a:extLst>
              <a:ext uri="{FF2B5EF4-FFF2-40B4-BE49-F238E27FC236}">
                <a16:creationId xmlns:a16="http://schemas.microsoft.com/office/drawing/2014/main" id="{643A563B-DE35-841D-2401-839874DFCEDD}"/>
              </a:ext>
            </a:extLst>
          </p:cNvPr>
          <p:cNvSpPr>
            <a:spLocks noGrp="1"/>
          </p:cNvSpPr>
          <p:nvPr>
            <p:ph type="dt" sz="half" idx="10"/>
          </p:nvPr>
        </p:nvSpPr>
        <p:spPr/>
        <p:txBody>
          <a:bodyPr/>
          <a:lstStyle/>
          <a:p>
            <a:fld id="{07B78E65-4F90-D94F-9831-393A0D811B2B}"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794CA469-33FD-6748-D581-F486279B424B}"/>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1" name="Slide Number Placeholder 10">
            <a:extLst>
              <a:ext uri="{FF2B5EF4-FFF2-40B4-BE49-F238E27FC236}">
                <a16:creationId xmlns:a16="http://schemas.microsoft.com/office/drawing/2014/main" id="{8B9501FB-8556-BC84-CF84-D1FC00088FD7}"/>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7</a:t>
            </a:fld>
            <a:endParaRPr lang="en-US" b="1">
              <a:solidFill>
                <a:schemeClr val="tx1"/>
              </a:solidFill>
              <a:latin typeface="Times New Roman" panose="02020603050405020304" pitchFamily="18" charset="0"/>
              <a:cs typeface="Times New Roman" panose="02020603050405020304" pitchFamily="18" charset="0"/>
            </a:endParaRPr>
          </a:p>
        </p:txBody>
      </p:sp>
      <p:pic>
        <p:nvPicPr>
          <p:cNvPr id="13" name="Picture 12" descr="A diagram of a computer&#10;&#10;Description automatically generated">
            <a:extLst>
              <a:ext uri="{FF2B5EF4-FFF2-40B4-BE49-F238E27FC236}">
                <a16:creationId xmlns:a16="http://schemas.microsoft.com/office/drawing/2014/main" id="{235C4428-E798-9E9D-C4C5-7C48F251DC1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3980" t="12421" r="8068" b="10209"/>
          <a:stretch/>
        </p:blipFill>
        <p:spPr>
          <a:xfrm>
            <a:off x="1475952" y="781533"/>
            <a:ext cx="9427568" cy="5019258"/>
          </a:xfrm>
          <a:prstGeom prst="rect">
            <a:avLst/>
          </a:prstGeom>
          <a:ln>
            <a:solidFill>
              <a:schemeClr val="tx1"/>
            </a:solidFill>
          </a:ln>
        </p:spPr>
      </p:pic>
      <p:sp>
        <p:nvSpPr>
          <p:cNvPr id="14" name="TextBox 13">
            <a:extLst>
              <a:ext uri="{FF2B5EF4-FFF2-40B4-BE49-F238E27FC236}">
                <a16:creationId xmlns:a16="http://schemas.microsoft.com/office/drawing/2014/main" id="{7C36EB75-1206-7899-9D79-16E9B0B05A78}"/>
              </a:ext>
            </a:extLst>
          </p:cNvPr>
          <p:cNvSpPr txBox="1"/>
          <p:nvPr/>
        </p:nvSpPr>
        <p:spPr>
          <a:xfrm>
            <a:off x="1688065" y="5911055"/>
            <a:ext cx="9003342" cy="430887"/>
          </a:xfrm>
          <a:prstGeom prst="rect">
            <a:avLst/>
          </a:prstGeom>
          <a:noFill/>
        </p:spPr>
        <p:txBody>
          <a:bodyPr wrap="square" rtlCol="0">
            <a:spAutoFit/>
          </a:bodyPr>
          <a:lstStyle/>
          <a:p>
            <a:pPr algn="ctr"/>
            <a:r>
              <a:rPr lang="en-US" sz="2200" b="1" dirty="0">
                <a:latin typeface="Times New Roman" panose="02020603050405020304" pitchFamily="18" charset="0"/>
                <a:cs typeface="Times New Roman" panose="02020603050405020304" pitchFamily="18" charset="0"/>
              </a:rPr>
              <a:t>Graphical Circuit Representation of Motion Detection Node</a:t>
            </a:r>
          </a:p>
        </p:txBody>
      </p:sp>
    </p:spTree>
    <p:extLst>
      <p:ext uri="{BB962C8B-B14F-4D97-AF65-F5344CB8AC3E}">
        <p14:creationId xmlns:p14="http://schemas.microsoft.com/office/powerpoint/2010/main" val="195993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F2A-0E6B-4461-23BC-C0E7030D6986}"/>
              </a:ext>
            </a:extLst>
          </p:cNvPr>
          <p:cNvSpPr>
            <a:spLocks noGrp="1"/>
          </p:cNvSpPr>
          <p:nvPr>
            <p:ph type="title"/>
          </p:nvPr>
        </p:nvSpPr>
        <p:spPr>
          <a:xfrm>
            <a:off x="264658" y="-23585"/>
            <a:ext cx="10528445" cy="1325563"/>
          </a:xfrm>
        </p:spPr>
        <p:txBody>
          <a:bodyPr>
            <a:normAutofit/>
          </a:bodyPr>
          <a:lstStyle/>
          <a:p>
            <a:r>
              <a:rPr lang="en-US" sz="3600" b="1" dirty="0">
                <a:latin typeface="Times New Roman" panose="02020603050405020304" pitchFamily="18" charset="0"/>
                <a:cs typeface="Times New Roman" panose="02020603050405020304" pitchFamily="18" charset="0"/>
              </a:rPr>
              <a:t>PCB </a:t>
            </a:r>
            <a:r>
              <a:rPr lang="en-US" sz="3600" b="1" dirty="0" err="1">
                <a:latin typeface="Times New Roman" panose="02020603050405020304" pitchFamily="18" charset="0"/>
                <a:cs typeface="Times New Roman" panose="02020603050405020304" pitchFamily="18" charset="0"/>
              </a:rPr>
              <a:t>Diptrace</a:t>
            </a:r>
            <a:r>
              <a:rPr lang="en-US" sz="3600" b="1" dirty="0">
                <a:latin typeface="Times New Roman" panose="02020603050405020304" pitchFamily="18" charset="0"/>
                <a:cs typeface="Times New Roman" panose="02020603050405020304" pitchFamily="18" charset="0"/>
              </a:rPr>
              <a:t> Design:</a:t>
            </a:r>
          </a:p>
        </p:txBody>
      </p:sp>
      <p:sp>
        <p:nvSpPr>
          <p:cNvPr id="9" name="Content Placeholder 2">
            <a:extLst>
              <a:ext uri="{FF2B5EF4-FFF2-40B4-BE49-F238E27FC236}">
                <a16:creationId xmlns:a16="http://schemas.microsoft.com/office/drawing/2014/main" id="{4D9AF53D-FD8A-1A19-BE05-B76976E16039}"/>
              </a:ext>
            </a:extLst>
          </p:cNvPr>
          <p:cNvSpPr txBox="1">
            <a:spLocks/>
          </p:cNvSpPr>
          <p:nvPr/>
        </p:nvSpPr>
        <p:spPr>
          <a:xfrm>
            <a:off x="338136" y="4401540"/>
            <a:ext cx="10528445" cy="196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TextBox 19">
            <a:extLst>
              <a:ext uri="{FF2B5EF4-FFF2-40B4-BE49-F238E27FC236}">
                <a16:creationId xmlns:a16="http://schemas.microsoft.com/office/drawing/2014/main" id="{3E53EC3A-EDFA-DE99-B71F-D419B4A861CC}"/>
              </a:ext>
            </a:extLst>
          </p:cNvPr>
          <p:cNvSpPr txBox="1"/>
          <p:nvPr/>
        </p:nvSpPr>
        <p:spPr>
          <a:xfrm>
            <a:off x="3536576" y="5849471"/>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C057E3-F37A-FBB9-85BF-307E204C4210}"/>
              </a:ext>
            </a:extLst>
          </p:cNvPr>
          <p:cNvSpPr txBox="1"/>
          <p:nvPr/>
        </p:nvSpPr>
        <p:spPr>
          <a:xfrm>
            <a:off x="2595282" y="5015753"/>
            <a:ext cx="184731" cy="369332"/>
          </a:xfrm>
          <a:prstGeom prst="rect">
            <a:avLst/>
          </a:prstGeom>
          <a:noFill/>
        </p:spPr>
        <p:txBody>
          <a:bodyPr wrap="none" rtlCol="0">
            <a:spAutoFit/>
          </a:bodyPr>
          <a:lstStyle/>
          <a:p>
            <a:endParaRPr lang="en-US"/>
          </a:p>
        </p:txBody>
      </p:sp>
      <p:sp>
        <p:nvSpPr>
          <p:cNvPr id="25" name="TextBox 24">
            <a:extLst>
              <a:ext uri="{FF2B5EF4-FFF2-40B4-BE49-F238E27FC236}">
                <a16:creationId xmlns:a16="http://schemas.microsoft.com/office/drawing/2014/main" id="{1CC8A974-0AE1-928C-D87A-E86D1DEC02C7}"/>
              </a:ext>
            </a:extLst>
          </p:cNvPr>
          <p:cNvSpPr txBox="1"/>
          <p:nvPr/>
        </p:nvSpPr>
        <p:spPr>
          <a:xfrm>
            <a:off x="806824" y="4531659"/>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BE6F6F51-B61B-B924-F60A-F0BA92647119}"/>
              </a:ext>
            </a:extLst>
          </p:cNvPr>
          <p:cNvSpPr txBox="1"/>
          <p:nvPr/>
        </p:nvSpPr>
        <p:spPr>
          <a:xfrm>
            <a:off x="8148918" y="5069541"/>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3B2E7BE3-AA08-EA0E-BC8D-C56B9986B1EB}"/>
              </a:ext>
            </a:extLst>
          </p:cNvPr>
          <p:cNvSpPr txBox="1"/>
          <p:nvPr/>
        </p:nvSpPr>
        <p:spPr>
          <a:xfrm>
            <a:off x="11685494" y="5029200"/>
            <a:ext cx="184731" cy="369332"/>
          </a:xfrm>
          <a:prstGeom prst="rect">
            <a:avLst/>
          </a:prstGeom>
          <a:noFill/>
        </p:spPr>
        <p:txBody>
          <a:bodyPr wrap="none" rtlCol="0">
            <a:spAutoFit/>
          </a:bodyPr>
          <a:lstStyle/>
          <a:p>
            <a:endParaRPr lang="en-US" dirty="0"/>
          </a:p>
        </p:txBody>
      </p:sp>
      <p:sp>
        <p:nvSpPr>
          <p:cNvPr id="39" name="Content Placeholder 2">
            <a:extLst>
              <a:ext uri="{FF2B5EF4-FFF2-40B4-BE49-F238E27FC236}">
                <a16:creationId xmlns:a16="http://schemas.microsoft.com/office/drawing/2014/main" id="{1066503C-2CB3-51C2-407A-2AB294814193}"/>
              </a:ext>
            </a:extLst>
          </p:cNvPr>
          <p:cNvSpPr txBox="1">
            <a:spLocks/>
          </p:cNvSpPr>
          <p:nvPr/>
        </p:nvSpPr>
        <p:spPr>
          <a:xfrm>
            <a:off x="338136" y="4369473"/>
            <a:ext cx="11608090" cy="21388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5913" indent="-315913" algn="just">
              <a:buFont typeface="Wingdings" pitchFamily="2" charset="2"/>
              <a:buChar char="Ø"/>
            </a:pPr>
            <a:endParaRPr lang="en-US" sz="2400" b="1" dirty="0"/>
          </a:p>
        </p:txBody>
      </p:sp>
      <p:sp>
        <p:nvSpPr>
          <p:cNvPr id="5" name="Date Placeholder 4">
            <a:extLst>
              <a:ext uri="{FF2B5EF4-FFF2-40B4-BE49-F238E27FC236}">
                <a16:creationId xmlns:a16="http://schemas.microsoft.com/office/drawing/2014/main" id="{643A563B-DE35-841D-2401-839874DFCEDD}"/>
              </a:ext>
            </a:extLst>
          </p:cNvPr>
          <p:cNvSpPr>
            <a:spLocks noGrp="1"/>
          </p:cNvSpPr>
          <p:nvPr>
            <p:ph type="dt" sz="half" idx="10"/>
          </p:nvPr>
        </p:nvSpPr>
        <p:spPr/>
        <p:txBody>
          <a:bodyPr/>
          <a:lstStyle/>
          <a:p>
            <a:fld id="{07B78E65-4F90-D94F-9831-393A0D811B2B}" type="datetime1">
              <a:rPr lang="en-IN" b="1" smtClean="0">
                <a:solidFill>
                  <a:schemeClr val="tx1"/>
                </a:solidFill>
                <a:latin typeface="Times New Roman" panose="02020603050405020304" pitchFamily="18" charset="0"/>
                <a:cs typeface="Times New Roman" panose="02020603050405020304" pitchFamily="18" charset="0"/>
              </a:rPr>
              <a:t>17/10/24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794CA469-33FD-6748-D581-F486279B424B}"/>
              </a:ext>
            </a:extLst>
          </p:cNvPr>
          <p:cNvSpPr>
            <a:spLocks noGrp="1"/>
          </p:cNvSpPr>
          <p:nvPr>
            <p:ph type="ftr" sz="quarter" idx="11"/>
          </p:nvPr>
        </p:nvSpPr>
        <p:spPr/>
        <p:txBody>
          <a:bodyPr/>
          <a:lstStyle/>
          <a:p>
            <a:r>
              <a:rPr lang="en-US" b="1">
                <a:solidFill>
                  <a:schemeClr val="tx1"/>
                </a:solidFill>
                <a:latin typeface="Times New Roman" panose="02020603050405020304" pitchFamily="18" charset="0"/>
                <a:cs typeface="Times New Roman" panose="02020603050405020304" pitchFamily="18" charset="0"/>
              </a:rPr>
              <a:t>BTP Presentation By-Kartik Khandelwal &amp; Viren Sharma</a:t>
            </a:r>
          </a:p>
        </p:txBody>
      </p:sp>
      <p:sp>
        <p:nvSpPr>
          <p:cNvPr id="11" name="Slide Number Placeholder 10">
            <a:extLst>
              <a:ext uri="{FF2B5EF4-FFF2-40B4-BE49-F238E27FC236}">
                <a16:creationId xmlns:a16="http://schemas.microsoft.com/office/drawing/2014/main" id="{8B9501FB-8556-BC84-CF84-D1FC00088FD7}"/>
              </a:ext>
            </a:extLst>
          </p:cNvPr>
          <p:cNvSpPr>
            <a:spLocks noGrp="1"/>
          </p:cNvSpPr>
          <p:nvPr>
            <p:ph type="sldNum" sz="quarter" idx="12"/>
          </p:nvPr>
        </p:nvSpPr>
        <p:spPr/>
        <p:txBody>
          <a:bodyPr/>
          <a:lstStyle/>
          <a:p>
            <a:fld id="{0C121B23-5A29-924B-AA0B-1E3715086BAB}" type="slidenum">
              <a:rPr lang="en-US" b="1" smtClean="0">
                <a:solidFill>
                  <a:schemeClr val="tx1"/>
                </a:solidFill>
                <a:latin typeface="Times New Roman" panose="02020603050405020304" pitchFamily="18" charset="0"/>
                <a:cs typeface="Times New Roman" panose="02020603050405020304" pitchFamily="18" charset="0"/>
              </a:rPr>
              <a:t>8</a:t>
            </a:fld>
            <a:endParaRPr lang="en-US" b="1">
              <a:solidFill>
                <a:schemeClr val="tx1"/>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4C358E42-A9DF-CB5F-C014-F337B90F62F8}"/>
              </a:ext>
            </a:extLst>
          </p:cNvPr>
          <p:cNvGrpSpPr/>
          <p:nvPr/>
        </p:nvGrpSpPr>
        <p:grpSpPr>
          <a:xfrm>
            <a:off x="264659" y="1509477"/>
            <a:ext cx="11589206" cy="3402000"/>
            <a:chOff x="264659" y="1509477"/>
            <a:chExt cx="11589206" cy="3402000"/>
          </a:xfrm>
        </p:grpSpPr>
        <p:pic>
          <p:nvPicPr>
            <p:cNvPr id="8" name="Picture 7" descr="A black and white diagram&#10;&#10;Description automatically generated">
              <a:extLst>
                <a:ext uri="{FF2B5EF4-FFF2-40B4-BE49-F238E27FC236}">
                  <a16:creationId xmlns:a16="http://schemas.microsoft.com/office/drawing/2014/main" id="{B3C658BA-2D3E-212C-7402-371DB13339E9}"/>
                </a:ext>
              </a:extLst>
            </p:cNvPr>
            <p:cNvPicPr>
              <a:picLocks noChangeAspect="1"/>
            </p:cNvPicPr>
            <p:nvPr/>
          </p:nvPicPr>
          <p:blipFill>
            <a:blip r:embed="rId2"/>
            <a:stretch>
              <a:fillRect/>
            </a:stretch>
          </p:blipFill>
          <p:spPr>
            <a:xfrm rot="5400000">
              <a:off x="1248778" y="525358"/>
              <a:ext cx="3401999" cy="5370238"/>
            </a:xfrm>
            <a:prstGeom prst="rect">
              <a:avLst/>
            </a:prstGeom>
            <a:ln w="25400">
              <a:solidFill>
                <a:schemeClr val="tx1"/>
              </a:solidFill>
            </a:ln>
          </p:spPr>
        </p:pic>
        <p:pic>
          <p:nvPicPr>
            <p:cNvPr id="15" name="Picture 14" descr="A diagram of a circuit&#10;&#10;Description automatically generated">
              <a:extLst>
                <a:ext uri="{FF2B5EF4-FFF2-40B4-BE49-F238E27FC236}">
                  <a16:creationId xmlns:a16="http://schemas.microsoft.com/office/drawing/2014/main" id="{43F11A02-E679-EE1C-882A-A395ACBC5D70}"/>
                </a:ext>
              </a:extLst>
            </p:cNvPr>
            <p:cNvPicPr>
              <a:picLocks noChangeAspect="1"/>
            </p:cNvPicPr>
            <p:nvPr/>
          </p:nvPicPr>
          <p:blipFill rotWithShape="1">
            <a:blip r:embed="rId3"/>
            <a:srcRect l="2672" r="6816" b="2135"/>
            <a:stretch/>
          </p:blipFill>
          <p:spPr>
            <a:xfrm rot="5400000">
              <a:off x="7198174" y="255786"/>
              <a:ext cx="3401999" cy="5909383"/>
            </a:xfrm>
            <a:prstGeom prst="rect">
              <a:avLst/>
            </a:prstGeom>
            <a:ln w="25400">
              <a:solidFill>
                <a:schemeClr val="tx1"/>
              </a:solidFill>
            </a:ln>
          </p:spPr>
        </p:pic>
      </p:grpSp>
      <p:sp>
        <p:nvSpPr>
          <p:cNvPr id="17" name="TextBox 16">
            <a:extLst>
              <a:ext uri="{FF2B5EF4-FFF2-40B4-BE49-F238E27FC236}">
                <a16:creationId xmlns:a16="http://schemas.microsoft.com/office/drawing/2014/main" id="{D428C368-7A78-CE86-3909-5BF47B5A0636}"/>
              </a:ext>
            </a:extLst>
          </p:cNvPr>
          <p:cNvSpPr txBox="1"/>
          <p:nvPr/>
        </p:nvSpPr>
        <p:spPr>
          <a:xfrm>
            <a:off x="989359" y="5149698"/>
            <a:ext cx="3920836" cy="461665"/>
          </a:xfrm>
          <a:prstGeom prst="rect">
            <a:avLst/>
          </a:prstGeom>
          <a:noFill/>
        </p:spPr>
        <p:txBody>
          <a:bodyPr wrap="square" rtlCol="0">
            <a:spAutoFit/>
          </a:bodyPr>
          <a:lstStyle/>
          <a:p>
            <a:pPr algn="ctr"/>
            <a:r>
              <a:rPr lang="en-US" sz="2400" b="1" dirty="0" err="1">
                <a:latin typeface="Times New Roman" panose="02020603050405020304" pitchFamily="18" charset="0"/>
                <a:cs typeface="Times New Roman" panose="02020603050405020304" pitchFamily="18" charset="0"/>
              </a:rPr>
              <a:t>Diptrace</a:t>
            </a:r>
            <a:r>
              <a:rPr lang="en-US" sz="2400" b="1" dirty="0">
                <a:latin typeface="Times New Roman" panose="02020603050405020304" pitchFamily="18" charset="0"/>
                <a:cs typeface="Times New Roman" panose="02020603050405020304" pitchFamily="18" charset="0"/>
              </a:rPr>
              <a:t> PCB Design</a:t>
            </a:r>
          </a:p>
        </p:txBody>
      </p:sp>
      <p:sp>
        <p:nvSpPr>
          <p:cNvPr id="18" name="TextBox 17">
            <a:extLst>
              <a:ext uri="{FF2B5EF4-FFF2-40B4-BE49-F238E27FC236}">
                <a16:creationId xmlns:a16="http://schemas.microsoft.com/office/drawing/2014/main" id="{07D3BE63-8F52-6757-1074-1B423E4CFFC8}"/>
              </a:ext>
            </a:extLst>
          </p:cNvPr>
          <p:cNvSpPr txBox="1"/>
          <p:nvPr/>
        </p:nvSpPr>
        <p:spPr>
          <a:xfrm>
            <a:off x="6938755" y="5149698"/>
            <a:ext cx="3920836" cy="461665"/>
          </a:xfrm>
          <a:prstGeom prst="rect">
            <a:avLst/>
          </a:prstGeom>
          <a:noFill/>
        </p:spPr>
        <p:txBody>
          <a:bodyPr wrap="square" rtlCol="0">
            <a:spAutoFit/>
          </a:bodyPr>
          <a:lstStyle/>
          <a:p>
            <a:pPr algn="ctr"/>
            <a:r>
              <a:rPr lang="en-US" sz="2400" b="1" dirty="0" err="1">
                <a:latin typeface="Times New Roman" panose="02020603050405020304" pitchFamily="18" charset="0"/>
                <a:cs typeface="Times New Roman" panose="02020603050405020304" pitchFamily="18" charset="0"/>
              </a:rPr>
              <a:t>FlatCAM</a:t>
            </a:r>
            <a:r>
              <a:rPr lang="en-US" sz="2400" b="1" dirty="0">
                <a:latin typeface="Times New Roman" panose="02020603050405020304" pitchFamily="18" charset="0"/>
                <a:cs typeface="Times New Roman" panose="02020603050405020304" pitchFamily="18" charset="0"/>
              </a:rPr>
              <a:t> PCB Gerber File</a:t>
            </a:r>
          </a:p>
        </p:txBody>
      </p:sp>
    </p:spTree>
    <p:extLst>
      <p:ext uri="{BB962C8B-B14F-4D97-AF65-F5344CB8AC3E}">
        <p14:creationId xmlns:p14="http://schemas.microsoft.com/office/powerpoint/2010/main" val="14885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890</TotalTime>
  <Words>1666</Words>
  <Application>Microsoft Macintosh PowerPoint</Application>
  <PresentationFormat>Widescreen</PresentationFormat>
  <Paragraphs>286</Paragraphs>
  <Slides>32</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Aptos Display</vt:lpstr>
      <vt:lpstr>Arial</vt:lpstr>
      <vt:lpstr>Times New Roman</vt:lpstr>
      <vt:lpstr>Wingdings</vt:lpstr>
      <vt:lpstr>Office Theme</vt:lpstr>
      <vt:lpstr>PowerPoint Presentation</vt:lpstr>
      <vt:lpstr>Design and Implement a Motion Detection Based IoT System to Optimize Power Consumption  Year (2023-24)</vt:lpstr>
      <vt:lpstr>Outline:</vt:lpstr>
      <vt:lpstr>Introduction and Literature Survey:</vt:lpstr>
      <vt:lpstr>PowerPoint Presentation</vt:lpstr>
      <vt:lpstr>PowerPoint Presentation</vt:lpstr>
      <vt:lpstr>Experimental Setup:</vt:lpstr>
      <vt:lpstr>Circuit Design:</vt:lpstr>
      <vt:lpstr>PCB Diptrace Design:</vt:lpstr>
      <vt:lpstr>CNC Machine Printing:</vt:lpstr>
      <vt:lpstr>Circuit Testing:</vt:lpstr>
      <vt:lpstr>Software Application:</vt:lpstr>
      <vt:lpstr> Observations: </vt:lpstr>
      <vt:lpstr> Results: </vt:lpstr>
      <vt:lpstr> Learning/Outcomes: </vt:lpstr>
      <vt:lpstr> Power Consumption: </vt:lpstr>
      <vt:lpstr>PowerPoint Presentation</vt:lpstr>
      <vt:lpstr>Future Goals:</vt:lpstr>
      <vt:lpstr>References:</vt:lpstr>
      <vt:lpstr>Design and Implement a Motion Detection Based IoT System to Optimize Power Consumption Year (2023-24)</vt:lpstr>
      <vt:lpstr>RCWL Radar Module’s Working and Features</vt:lpstr>
      <vt:lpstr>NodeMCU Module:</vt:lpstr>
      <vt:lpstr>Electrical Relay and AC-DC SMPS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Viren Sharma</dc:creator>
  <cp:lastModifiedBy>Viren Sharma</cp:lastModifiedBy>
  <cp:revision>189</cp:revision>
  <dcterms:created xsi:type="dcterms:W3CDTF">2024-04-11T01:25:40Z</dcterms:created>
  <dcterms:modified xsi:type="dcterms:W3CDTF">2024-10-17T11:13:12Z</dcterms:modified>
</cp:coreProperties>
</file>